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4"/>
  </p:sldMasterIdLst>
  <p:notesMasterIdLst>
    <p:notesMasterId r:id="rId34"/>
  </p:notesMasterIdLst>
  <p:handoutMasterIdLst>
    <p:handoutMasterId r:id="rId35"/>
  </p:handoutMasterIdLst>
  <p:sldIdLst>
    <p:sldId id="310" r:id="rId5"/>
    <p:sldId id="311" r:id="rId6"/>
    <p:sldId id="306" r:id="rId7"/>
    <p:sldId id="284" r:id="rId8"/>
    <p:sldId id="317" r:id="rId9"/>
    <p:sldId id="312" r:id="rId10"/>
    <p:sldId id="318" r:id="rId11"/>
    <p:sldId id="332" r:id="rId12"/>
    <p:sldId id="314" r:id="rId13"/>
    <p:sldId id="347" r:id="rId14"/>
    <p:sldId id="322" r:id="rId15"/>
    <p:sldId id="323" r:id="rId16"/>
    <p:sldId id="324" r:id="rId17"/>
    <p:sldId id="325" r:id="rId18"/>
    <p:sldId id="326" r:id="rId19"/>
    <p:sldId id="327" r:id="rId20"/>
    <p:sldId id="349" r:id="rId21"/>
    <p:sldId id="328" r:id="rId22"/>
    <p:sldId id="329" r:id="rId23"/>
    <p:sldId id="330" r:id="rId24"/>
    <p:sldId id="331" r:id="rId25"/>
    <p:sldId id="344" r:id="rId26"/>
    <p:sldId id="348" r:id="rId27"/>
    <p:sldId id="345" r:id="rId28"/>
    <p:sldId id="346" r:id="rId29"/>
    <p:sldId id="270" r:id="rId30"/>
    <p:sldId id="316" r:id="rId31"/>
    <p:sldId id="339" r:id="rId32"/>
    <p:sldId id="264" r:id="rId3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932B212-8ACA-D39D-8BAC-1C0989BD0BD9}" name="Crystal LaTier" initials="CL" userId="S::crystallatier@elpasoco.com::7baa096f-d781-4d76-aec3-f561c4c8c271" providerId="AD"/>
  <p188:author id="{27CF1B93-BEAE-C676-6D20-9CDB60233D30}" name="Natasha North" initials="NN" userId="S::NatashaNorth@elpasoco.com::eabf7954-92b0-4f56-bd0d-285733415d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2D5D"/>
    <a:srgbClr val="60A3D9"/>
    <a:srgbClr val="EFF2FF"/>
    <a:srgbClr val="BFD7ED"/>
    <a:srgbClr val="0074B7"/>
    <a:srgbClr val="0000FF"/>
    <a:srgbClr val="D5DDFF"/>
    <a:srgbClr val="054567"/>
    <a:srgbClr val="043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1077E7-2C52-483A-9400-438442921E87}" v="267" dt="2022-08-15T13:57:08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CDBG Funding At a Glance</c:v>
                </c:pt>
              </c:strCache>
            </c:strRef>
          </c:tx>
          <c:spPr>
            <a:solidFill>
              <a:srgbClr val="60A3D9"/>
            </a:solidFill>
            <a:ln>
              <a:noFill/>
            </a:ln>
            <a:effectLst/>
          </c:spPr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Sheet1!$B$2:$B$12</c:f>
              <c:numCache>
                <c:formatCode>"$"#,##0.00</c:formatCode>
                <c:ptCount val="11"/>
                <c:pt idx="0">
                  <c:v>516222</c:v>
                </c:pt>
                <c:pt idx="1">
                  <c:v>658142</c:v>
                </c:pt>
                <c:pt idx="2">
                  <c:v>1182290</c:v>
                </c:pt>
                <c:pt idx="3">
                  <c:v>816065</c:v>
                </c:pt>
                <c:pt idx="4">
                  <c:v>848325</c:v>
                </c:pt>
                <c:pt idx="5">
                  <c:v>873222</c:v>
                </c:pt>
                <c:pt idx="6">
                  <c:v>990408</c:v>
                </c:pt>
                <c:pt idx="7">
                  <c:v>883318</c:v>
                </c:pt>
                <c:pt idx="8">
                  <c:v>792971</c:v>
                </c:pt>
                <c:pt idx="9">
                  <c:v>2196139</c:v>
                </c:pt>
                <c:pt idx="10">
                  <c:v>1011327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3D-4090-9834-B5367E4FF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6483896"/>
        <c:axId val="886484224"/>
      </c:areaChart>
      <c:catAx>
        <c:axId val="886483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484224"/>
        <c:crosses val="autoZero"/>
        <c:auto val="1"/>
        <c:lblAlgn val="ctr"/>
        <c:lblOffset val="100"/>
        <c:noMultiLvlLbl val="0"/>
      </c:catAx>
      <c:valAx>
        <c:axId val="88648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483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8575">
      <a:solidFill>
        <a:srgbClr val="002D5D"/>
      </a:solidFill>
    </a:ln>
    <a:effectLst/>
  </c:spPr>
  <c:txPr>
    <a:bodyPr/>
    <a:lstStyle/>
    <a:p>
      <a:pPr>
        <a:defRPr b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D12549-C712-48FD-A473-8FA1649D98A1}" type="doc">
      <dgm:prSet loTypeId="urn:microsoft.com/office/officeart/2005/8/layout/chart3" loCatId="cycle" qsTypeId="urn:microsoft.com/office/officeart/2005/8/quickstyle/simple2" qsCatId="simple" csTypeId="urn:microsoft.com/office/officeart/2005/8/colors/accent1_2" csCatId="accent1" phldr="1"/>
      <dgm:spPr/>
    </dgm:pt>
    <dgm:pt modelId="{604B3A0A-A7A3-4D04-A2EB-04C8CCFD8C7A}">
      <dgm:prSet phldrT="[Text]"/>
      <dgm:spPr>
        <a:solidFill>
          <a:srgbClr val="BFD7ED"/>
        </a:solidFill>
      </dgm:spPr>
      <dgm:t>
        <a:bodyPr/>
        <a:lstStyle/>
        <a:p>
          <a:endParaRPr lang="en-US"/>
        </a:p>
      </dgm:t>
    </dgm:pt>
    <dgm:pt modelId="{8E890D7B-22E3-4FA8-854C-E03C601A1929}" type="parTrans" cxnId="{0982102C-6FE4-4E40-8EB9-A2EDEA026D42}">
      <dgm:prSet/>
      <dgm:spPr/>
      <dgm:t>
        <a:bodyPr/>
        <a:lstStyle/>
        <a:p>
          <a:endParaRPr lang="en-US"/>
        </a:p>
      </dgm:t>
    </dgm:pt>
    <dgm:pt modelId="{B815754B-5F7B-4110-BEDC-19115E22DF14}" type="sibTrans" cxnId="{0982102C-6FE4-4E40-8EB9-A2EDEA026D42}">
      <dgm:prSet/>
      <dgm:spPr/>
      <dgm:t>
        <a:bodyPr/>
        <a:lstStyle/>
        <a:p>
          <a:endParaRPr lang="en-US"/>
        </a:p>
      </dgm:t>
    </dgm:pt>
    <dgm:pt modelId="{2662C06F-8202-4360-BD30-5BE4FCC7588E}">
      <dgm:prSet phldrT="[Text]"/>
      <dgm:spPr>
        <a:solidFill>
          <a:srgbClr val="BFD7ED"/>
        </a:solidFill>
      </dgm:spPr>
      <dgm:t>
        <a:bodyPr/>
        <a:lstStyle/>
        <a:p>
          <a:endParaRPr lang="en-US"/>
        </a:p>
      </dgm:t>
    </dgm:pt>
    <dgm:pt modelId="{68F77644-2B09-4A15-8AA0-7F7A34E4337D}" type="parTrans" cxnId="{40010812-8B66-46E0-B461-6D6B01CE56C3}">
      <dgm:prSet/>
      <dgm:spPr/>
      <dgm:t>
        <a:bodyPr/>
        <a:lstStyle/>
        <a:p>
          <a:endParaRPr lang="en-US"/>
        </a:p>
      </dgm:t>
    </dgm:pt>
    <dgm:pt modelId="{5A31D3BB-0745-4F18-BD5A-877ADA517A88}" type="sibTrans" cxnId="{40010812-8B66-46E0-B461-6D6B01CE56C3}">
      <dgm:prSet/>
      <dgm:spPr/>
      <dgm:t>
        <a:bodyPr/>
        <a:lstStyle/>
        <a:p>
          <a:endParaRPr lang="en-US"/>
        </a:p>
      </dgm:t>
    </dgm:pt>
    <dgm:pt modelId="{9EB21AD1-C9F8-4564-B755-46D1642F7E4C}">
      <dgm:prSet phldrT="[Text]"/>
      <dgm:spPr>
        <a:solidFill>
          <a:srgbClr val="BFD7ED"/>
        </a:solidFill>
      </dgm:spPr>
      <dgm:t>
        <a:bodyPr/>
        <a:lstStyle/>
        <a:p>
          <a:endParaRPr lang="en-US"/>
        </a:p>
      </dgm:t>
    </dgm:pt>
    <dgm:pt modelId="{ED5C5C0C-D5A0-4687-AB7F-06CD4364002C}" type="parTrans" cxnId="{F7C507AA-0BB8-4DCC-ACDB-5547751DA0C5}">
      <dgm:prSet/>
      <dgm:spPr/>
      <dgm:t>
        <a:bodyPr/>
        <a:lstStyle/>
        <a:p>
          <a:endParaRPr lang="en-US"/>
        </a:p>
      </dgm:t>
    </dgm:pt>
    <dgm:pt modelId="{7DC036FC-BFB8-4634-B1BF-6E43B478AE16}" type="sibTrans" cxnId="{F7C507AA-0BB8-4DCC-ACDB-5547751DA0C5}">
      <dgm:prSet/>
      <dgm:spPr/>
      <dgm:t>
        <a:bodyPr/>
        <a:lstStyle/>
        <a:p>
          <a:endParaRPr lang="en-US"/>
        </a:p>
      </dgm:t>
    </dgm:pt>
    <dgm:pt modelId="{829C8330-85DA-4D9B-97BF-A78B0DF91F30}" type="pres">
      <dgm:prSet presAssocID="{A0D12549-C712-48FD-A473-8FA1649D98A1}" presName="compositeShape" presStyleCnt="0">
        <dgm:presLayoutVars>
          <dgm:chMax val="7"/>
          <dgm:dir/>
          <dgm:resizeHandles val="exact"/>
        </dgm:presLayoutVars>
      </dgm:prSet>
      <dgm:spPr/>
    </dgm:pt>
    <dgm:pt modelId="{851B65C9-E2F0-4205-9D2A-96D21D80894F}" type="pres">
      <dgm:prSet presAssocID="{A0D12549-C712-48FD-A473-8FA1649D98A1}" presName="wedge1" presStyleLbl="node1" presStyleIdx="0" presStyleCnt="3" custLinFactNeighborX="-4984" custLinFactNeighborY="3147"/>
      <dgm:spPr/>
    </dgm:pt>
    <dgm:pt modelId="{4D14AE29-6CCD-457D-B071-109D008D7756}" type="pres">
      <dgm:prSet presAssocID="{A0D12549-C712-48FD-A473-8FA1649D98A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2E341F7-1A2E-4DB4-827F-A0BB6BAA4CC7}" type="pres">
      <dgm:prSet presAssocID="{A0D12549-C712-48FD-A473-8FA1649D98A1}" presName="wedge2" presStyleLbl="node1" presStyleIdx="1" presStyleCnt="3"/>
      <dgm:spPr/>
    </dgm:pt>
    <dgm:pt modelId="{20C0DC7F-BFD4-4914-BD46-7A855780DF2D}" type="pres">
      <dgm:prSet presAssocID="{A0D12549-C712-48FD-A473-8FA1649D98A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AB6691E-72EB-4C56-BD5B-E5D6E5D4EFD9}" type="pres">
      <dgm:prSet presAssocID="{A0D12549-C712-48FD-A473-8FA1649D98A1}" presName="wedge3" presStyleLbl="node1" presStyleIdx="2" presStyleCnt="3"/>
      <dgm:spPr/>
    </dgm:pt>
    <dgm:pt modelId="{82794A90-9023-426C-B273-2C087AA51DEB}" type="pres">
      <dgm:prSet presAssocID="{A0D12549-C712-48FD-A473-8FA1649D98A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5B33910-B77E-43DB-8E8B-60054D41374A}" type="presOf" srcId="{2662C06F-8202-4360-BD30-5BE4FCC7588E}" destId="{20C0DC7F-BFD4-4914-BD46-7A855780DF2D}" srcOrd="1" destOrd="0" presId="urn:microsoft.com/office/officeart/2005/8/layout/chart3"/>
    <dgm:cxn modelId="{40010812-8B66-46E0-B461-6D6B01CE56C3}" srcId="{A0D12549-C712-48FD-A473-8FA1649D98A1}" destId="{2662C06F-8202-4360-BD30-5BE4FCC7588E}" srcOrd="1" destOrd="0" parTransId="{68F77644-2B09-4A15-8AA0-7F7A34E4337D}" sibTransId="{5A31D3BB-0745-4F18-BD5A-877ADA517A88}"/>
    <dgm:cxn modelId="{9CC08312-8E18-4CAD-8C4A-F12E2D05B74C}" type="presOf" srcId="{A0D12549-C712-48FD-A473-8FA1649D98A1}" destId="{829C8330-85DA-4D9B-97BF-A78B0DF91F30}" srcOrd="0" destOrd="0" presId="urn:microsoft.com/office/officeart/2005/8/layout/chart3"/>
    <dgm:cxn modelId="{0982102C-6FE4-4E40-8EB9-A2EDEA026D42}" srcId="{A0D12549-C712-48FD-A473-8FA1649D98A1}" destId="{604B3A0A-A7A3-4D04-A2EB-04C8CCFD8C7A}" srcOrd="0" destOrd="0" parTransId="{8E890D7B-22E3-4FA8-854C-E03C601A1929}" sibTransId="{B815754B-5F7B-4110-BEDC-19115E22DF14}"/>
    <dgm:cxn modelId="{F1E4FA7D-AF35-4002-BBFF-12FFCCB8D0DB}" type="presOf" srcId="{604B3A0A-A7A3-4D04-A2EB-04C8CCFD8C7A}" destId="{4D14AE29-6CCD-457D-B071-109D008D7756}" srcOrd="1" destOrd="0" presId="urn:microsoft.com/office/officeart/2005/8/layout/chart3"/>
    <dgm:cxn modelId="{DF0F847F-77B8-42B4-873B-319DAF924538}" type="presOf" srcId="{9EB21AD1-C9F8-4564-B755-46D1642F7E4C}" destId="{82794A90-9023-426C-B273-2C087AA51DEB}" srcOrd="1" destOrd="0" presId="urn:microsoft.com/office/officeart/2005/8/layout/chart3"/>
    <dgm:cxn modelId="{C366C284-8A69-4B82-8B81-2C6FB967E805}" type="presOf" srcId="{2662C06F-8202-4360-BD30-5BE4FCC7588E}" destId="{A2E341F7-1A2E-4DB4-827F-A0BB6BAA4CC7}" srcOrd="0" destOrd="0" presId="urn:microsoft.com/office/officeart/2005/8/layout/chart3"/>
    <dgm:cxn modelId="{F7C507AA-0BB8-4DCC-ACDB-5547751DA0C5}" srcId="{A0D12549-C712-48FD-A473-8FA1649D98A1}" destId="{9EB21AD1-C9F8-4564-B755-46D1642F7E4C}" srcOrd="2" destOrd="0" parTransId="{ED5C5C0C-D5A0-4687-AB7F-06CD4364002C}" sibTransId="{7DC036FC-BFB8-4634-B1BF-6E43B478AE16}"/>
    <dgm:cxn modelId="{4297BED7-BF18-404D-945E-6368039C497C}" type="presOf" srcId="{9EB21AD1-C9F8-4564-B755-46D1642F7E4C}" destId="{5AB6691E-72EB-4C56-BD5B-E5D6E5D4EFD9}" srcOrd="0" destOrd="0" presId="urn:microsoft.com/office/officeart/2005/8/layout/chart3"/>
    <dgm:cxn modelId="{C85C11EA-3102-4EB0-A9CF-03C106790C11}" type="presOf" srcId="{604B3A0A-A7A3-4D04-A2EB-04C8CCFD8C7A}" destId="{851B65C9-E2F0-4205-9D2A-96D21D80894F}" srcOrd="0" destOrd="0" presId="urn:microsoft.com/office/officeart/2005/8/layout/chart3"/>
    <dgm:cxn modelId="{CA926130-8CAC-4D89-B13E-52EE35109E72}" type="presParOf" srcId="{829C8330-85DA-4D9B-97BF-A78B0DF91F30}" destId="{851B65C9-E2F0-4205-9D2A-96D21D80894F}" srcOrd="0" destOrd="0" presId="urn:microsoft.com/office/officeart/2005/8/layout/chart3"/>
    <dgm:cxn modelId="{72DD4C9F-6551-402C-9412-19E3AC803933}" type="presParOf" srcId="{829C8330-85DA-4D9B-97BF-A78B0DF91F30}" destId="{4D14AE29-6CCD-457D-B071-109D008D7756}" srcOrd="1" destOrd="0" presId="urn:microsoft.com/office/officeart/2005/8/layout/chart3"/>
    <dgm:cxn modelId="{35C1CDA9-D1D9-4B8D-ACD5-9144EC80FE83}" type="presParOf" srcId="{829C8330-85DA-4D9B-97BF-A78B0DF91F30}" destId="{A2E341F7-1A2E-4DB4-827F-A0BB6BAA4CC7}" srcOrd="2" destOrd="0" presId="urn:microsoft.com/office/officeart/2005/8/layout/chart3"/>
    <dgm:cxn modelId="{71ACA9C4-4519-42FD-89D1-980C450432E6}" type="presParOf" srcId="{829C8330-85DA-4D9B-97BF-A78B0DF91F30}" destId="{20C0DC7F-BFD4-4914-BD46-7A855780DF2D}" srcOrd="3" destOrd="0" presId="urn:microsoft.com/office/officeart/2005/8/layout/chart3"/>
    <dgm:cxn modelId="{7EB41912-F0DF-456C-A581-34282EED30F0}" type="presParOf" srcId="{829C8330-85DA-4D9B-97BF-A78B0DF91F30}" destId="{5AB6691E-72EB-4C56-BD5B-E5D6E5D4EFD9}" srcOrd="4" destOrd="0" presId="urn:microsoft.com/office/officeart/2005/8/layout/chart3"/>
    <dgm:cxn modelId="{B082A973-DE91-4E4D-951B-DB8D7EE25DC7}" type="presParOf" srcId="{829C8330-85DA-4D9B-97BF-A78B0DF91F30}" destId="{82794A90-9023-426C-B273-2C087AA51DEB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B65C9-E2F0-4205-9D2A-96D21D80894F}">
      <dsp:nvSpPr>
        <dsp:cNvPr id="0" name=""/>
        <dsp:cNvSpPr/>
      </dsp:nvSpPr>
      <dsp:spPr>
        <a:xfrm>
          <a:off x="986884" y="364345"/>
          <a:ext cx="3258117" cy="3258117"/>
        </a:xfrm>
        <a:prstGeom prst="pie">
          <a:avLst>
            <a:gd name="adj1" fmla="val 16200000"/>
            <a:gd name="adj2" fmla="val 1800000"/>
          </a:avLst>
        </a:prstGeom>
        <a:solidFill>
          <a:srgbClr val="BFD7E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900" kern="1200"/>
        </a:p>
      </dsp:txBody>
      <dsp:txXfrm>
        <a:off x="2758292" y="965546"/>
        <a:ext cx="1105432" cy="1086039"/>
      </dsp:txXfrm>
    </dsp:sp>
    <dsp:sp modelId="{A2E341F7-1A2E-4DB4-827F-A0BB6BAA4CC7}">
      <dsp:nvSpPr>
        <dsp:cNvPr id="0" name=""/>
        <dsp:cNvSpPr/>
      </dsp:nvSpPr>
      <dsp:spPr>
        <a:xfrm>
          <a:off x="981321" y="358780"/>
          <a:ext cx="3258117" cy="3258117"/>
        </a:xfrm>
        <a:prstGeom prst="pie">
          <a:avLst>
            <a:gd name="adj1" fmla="val 1800000"/>
            <a:gd name="adj2" fmla="val 9000000"/>
          </a:avLst>
        </a:prstGeom>
        <a:solidFill>
          <a:srgbClr val="BFD7E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/>
        </a:p>
      </dsp:txBody>
      <dsp:txXfrm>
        <a:off x="1873424" y="2414497"/>
        <a:ext cx="1473910" cy="1008464"/>
      </dsp:txXfrm>
    </dsp:sp>
    <dsp:sp modelId="{5AB6691E-72EB-4C56-BD5B-E5D6E5D4EFD9}">
      <dsp:nvSpPr>
        <dsp:cNvPr id="0" name=""/>
        <dsp:cNvSpPr/>
      </dsp:nvSpPr>
      <dsp:spPr>
        <a:xfrm>
          <a:off x="981321" y="358780"/>
          <a:ext cx="3258117" cy="3258117"/>
        </a:xfrm>
        <a:prstGeom prst="pie">
          <a:avLst>
            <a:gd name="adj1" fmla="val 9000000"/>
            <a:gd name="adj2" fmla="val 16200000"/>
          </a:avLst>
        </a:prstGeom>
        <a:solidFill>
          <a:srgbClr val="BFD7E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900" kern="1200"/>
        </a:p>
      </dsp:txBody>
      <dsp:txXfrm>
        <a:off x="1330405" y="998768"/>
        <a:ext cx="1105432" cy="1086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5EE6BF-5DB6-4E8B-B1B2-050A123D61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8475" cy="466726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EE08D-E370-4D5F-9A00-2E3BCFA8C1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3"/>
            <a:ext cx="3038475" cy="466726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87629-C9BC-407C-9A58-C7FCF528F8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E9606-1F27-4889-A52A-AA0AA0FE42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6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9492AB5F-074C-4099-B62C-04FE31729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24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8475" cy="466726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3"/>
            <a:ext cx="3038475" cy="466726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4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6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46270CC-7207-4B1F-9EAA-2EA369AC6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8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19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2 min – briefly explain bolded items</a:t>
            </a:r>
          </a:p>
        </p:txBody>
      </p:sp>
    </p:spTree>
    <p:extLst>
      <p:ext uri="{BB962C8B-B14F-4D97-AF65-F5344CB8AC3E}">
        <p14:creationId xmlns:p14="http://schemas.microsoft.com/office/powerpoint/2010/main" val="1403856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2 min – briefly explain</a:t>
            </a:r>
          </a:p>
        </p:txBody>
      </p:sp>
    </p:spTree>
    <p:extLst>
      <p:ext uri="{BB962C8B-B14F-4D97-AF65-F5344CB8AC3E}">
        <p14:creationId xmlns:p14="http://schemas.microsoft.com/office/powerpoint/2010/main" val="2323601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Natasha</a:t>
            </a:r>
          </a:p>
          <a:p>
            <a:r>
              <a:rPr lang="en-US"/>
              <a:t>3 min – mention links and opportunity to “gallery walk” resources in a few minutes; reminder about parking lot </a:t>
            </a:r>
          </a:p>
          <a:p>
            <a:r>
              <a:rPr lang="en-US"/>
              <a:t>Model how to find the “annual reporting” one-pager (hard copy + online) </a:t>
            </a:r>
          </a:p>
          <a:p>
            <a:r>
              <a:rPr lang="en-US"/>
              <a:t>Note that regular reminder emails will be sent out as well, every step of the way for quarterly deliverables.</a:t>
            </a:r>
          </a:p>
          <a:p>
            <a:r>
              <a:rPr lang="en-US"/>
              <a:t>NOTE: for construction session, point out the Davis Bacon docs on the website as well</a:t>
            </a:r>
          </a:p>
        </p:txBody>
      </p:sp>
    </p:spTree>
    <p:extLst>
      <p:ext uri="{BB962C8B-B14F-4D97-AF65-F5344CB8AC3E}">
        <p14:creationId xmlns:p14="http://schemas.microsoft.com/office/powerpoint/2010/main" val="925097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Natasha</a:t>
            </a:r>
          </a:p>
          <a:p>
            <a:r>
              <a:rPr lang="en-US"/>
              <a:t>3 min – THIS IS A NEXT STEP (due Sept 16)</a:t>
            </a:r>
          </a:p>
          <a:p>
            <a:r>
              <a:rPr lang="en-US"/>
              <a:t>NOTE: reference the budget page of their application (printed and in their folders)</a:t>
            </a:r>
          </a:p>
          <a:p>
            <a:r>
              <a:rPr lang="en-US"/>
              <a:t>Explain THIS WILL BE USED in a LEGAL agreement!  Be careful to make it accurate.</a:t>
            </a:r>
          </a:p>
        </p:txBody>
      </p:sp>
    </p:spTree>
    <p:extLst>
      <p:ext uri="{BB962C8B-B14F-4D97-AF65-F5344CB8AC3E}">
        <p14:creationId xmlns:p14="http://schemas.microsoft.com/office/powerpoint/2010/main" val="2204114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3 min – reference link example</a:t>
            </a:r>
          </a:p>
        </p:txBody>
      </p:sp>
    </p:spTree>
    <p:extLst>
      <p:ext uri="{BB962C8B-B14F-4D97-AF65-F5344CB8AC3E}">
        <p14:creationId xmlns:p14="http://schemas.microsoft.com/office/powerpoint/2010/main" val="2426330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1 min – briefly explain</a:t>
            </a:r>
          </a:p>
        </p:txBody>
      </p:sp>
    </p:spTree>
    <p:extLst>
      <p:ext uri="{BB962C8B-B14F-4D97-AF65-F5344CB8AC3E}">
        <p14:creationId xmlns:p14="http://schemas.microsoft.com/office/powerpoint/2010/main" val="31672430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1 min – briefly explain</a:t>
            </a:r>
          </a:p>
        </p:txBody>
      </p:sp>
    </p:spTree>
    <p:extLst>
      <p:ext uri="{BB962C8B-B14F-4D97-AF65-F5344CB8AC3E}">
        <p14:creationId xmlns:p14="http://schemas.microsoft.com/office/powerpoint/2010/main" val="3138645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Natasha/Delilah</a:t>
            </a:r>
          </a:p>
          <a:p>
            <a:r>
              <a:rPr lang="en-US"/>
              <a:t>10 min – Activity</a:t>
            </a:r>
          </a:p>
          <a:p>
            <a:r>
              <a:rPr lang="en-US"/>
              <a:t>Model how to find the RR form + instructions tab within the “annual reporting” one-pager online (also include hard copy for this activity)</a:t>
            </a:r>
          </a:p>
          <a:p>
            <a:r>
              <a:rPr lang="en-US"/>
              <a:t>Allow partners to read the scenario and complete a form.  Walk around and answer questions as needed. </a:t>
            </a:r>
          </a:p>
          <a:p>
            <a:r>
              <a:rPr lang="en-US"/>
              <a:t>Note that regular email reminders will be sent out as well.</a:t>
            </a:r>
          </a:p>
        </p:txBody>
      </p:sp>
    </p:spTree>
    <p:extLst>
      <p:ext uri="{BB962C8B-B14F-4D97-AF65-F5344CB8AC3E}">
        <p14:creationId xmlns:p14="http://schemas.microsoft.com/office/powerpoint/2010/main" val="18852940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Natasha/Delilah</a:t>
            </a:r>
          </a:p>
          <a:p>
            <a:r>
              <a:rPr lang="en-US"/>
              <a:t>10 min – Activity</a:t>
            </a:r>
          </a:p>
          <a:p>
            <a:r>
              <a:rPr lang="en-US"/>
              <a:t>Model how to find the RR form + instructions tab within the “annual reporting” one-pager online (also include hard copy for this activity)</a:t>
            </a:r>
          </a:p>
          <a:p>
            <a:r>
              <a:rPr lang="en-US"/>
              <a:t>Allow partners to read the scenario and complete a form.  Walk around and answer questions as needed. </a:t>
            </a:r>
          </a:p>
          <a:p>
            <a:r>
              <a:rPr lang="en-US"/>
              <a:t>Note that regular email reminders will be sent out as well.</a:t>
            </a:r>
          </a:p>
          <a:p>
            <a:r>
              <a:rPr lang="en-US"/>
              <a:t>(Construction sessions only)</a:t>
            </a:r>
          </a:p>
        </p:txBody>
      </p:sp>
    </p:spTree>
    <p:extLst>
      <p:ext uri="{BB962C8B-B14F-4D97-AF65-F5344CB8AC3E}">
        <p14:creationId xmlns:p14="http://schemas.microsoft.com/office/powerpoint/2010/main" val="3285088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Natasha</a:t>
            </a:r>
          </a:p>
          <a:p>
            <a:r>
              <a:rPr lang="en-US"/>
              <a:t>5 min – Model how to find the QR and Demographics form within the “annual reporting” one-pager online (also refer to the hard copy)</a:t>
            </a:r>
          </a:p>
        </p:txBody>
      </p:sp>
    </p:spTree>
    <p:extLst>
      <p:ext uri="{BB962C8B-B14F-4D97-AF65-F5344CB8AC3E}">
        <p14:creationId xmlns:p14="http://schemas.microsoft.com/office/powerpoint/2010/main" val="2121482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Natasha</a:t>
            </a:r>
          </a:p>
          <a:p>
            <a:r>
              <a:rPr lang="en-US"/>
              <a:t>5 min – welcome and introductions; distribute materials; reference the parking lot for questions (w/ contact name)</a:t>
            </a:r>
          </a:p>
        </p:txBody>
      </p:sp>
    </p:spTree>
    <p:extLst>
      <p:ext uri="{BB962C8B-B14F-4D97-AF65-F5344CB8AC3E}">
        <p14:creationId xmlns:p14="http://schemas.microsoft.com/office/powerpoint/2010/main" val="7559522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2 min – briefly explain</a:t>
            </a:r>
          </a:p>
        </p:txBody>
      </p:sp>
    </p:spTree>
    <p:extLst>
      <p:ext uri="{BB962C8B-B14F-4D97-AF65-F5344CB8AC3E}">
        <p14:creationId xmlns:p14="http://schemas.microsoft.com/office/powerpoint/2010/main" val="3356208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3 min – Model how to find the Project Close Out form within the “annual reporting” one-pager online (also refer to hard copy)</a:t>
            </a:r>
          </a:p>
        </p:txBody>
      </p:sp>
    </p:spTree>
    <p:extLst>
      <p:ext uri="{BB962C8B-B14F-4D97-AF65-F5344CB8AC3E}">
        <p14:creationId xmlns:p14="http://schemas.microsoft.com/office/powerpoint/2010/main" val="1488480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2 min – overview video of Davis-Bacon</a:t>
            </a:r>
          </a:p>
          <a:p>
            <a:r>
              <a:rPr lang="en-US"/>
              <a:t>(Construction sessions only)</a:t>
            </a:r>
          </a:p>
        </p:txBody>
      </p:sp>
    </p:spTree>
    <p:extLst>
      <p:ext uri="{BB962C8B-B14F-4D97-AF65-F5344CB8AC3E}">
        <p14:creationId xmlns:p14="http://schemas.microsoft.com/office/powerpoint/2010/main" val="2388858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2 min – brief explanation; time for questions</a:t>
            </a:r>
          </a:p>
          <a:p>
            <a:r>
              <a:rPr lang="en-US"/>
              <a:t>(Construction sessions only)</a:t>
            </a:r>
          </a:p>
        </p:txBody>
      </p:sp>
    </p:spTree>
    <p:extLst>
      <p:ext uri="{BB962C8B-B14F-4D97-AF65-F5344CB8AC3E}">
        <p14:creationId xmlns:p14="http://schemas.microsoft.com/office/powerpoint/2010/main" val="19752776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2 min – brief explanation; time for questions</a:t>
            </a:r>
          </a:p>
          <a:p>
            <a:r>
              <a:rPr lang="en-US"/>
              <a:t>(Construction sessions only)</a:t>
            </a:r>
          </a:p>
        </p:txBody>
      </p:sp>
    </p:spTree>
    <p:extLst>
      <p:ext uri="{BB962C8B-B14F-4D97-AF65-F5344CB8AC3E}">
        <p14:creationId xmlns:p14="http://schemas.microsoft.com/office/powerpoint/2010/main" val="3814316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2 min – brief explanation; time for questions</a:t>
            </a:r>
          </a:p>
          <a:p>
            <a:r>
              <a:rPr lang="en-US"/>
              <a:t>(Construction sessions only)</a:t>
            </a:r>
          </a:p>
        </p:txBody>
      </p:sp>
    </p:spTree>
    <p:extLst>
      <p:ext uri="{BB962C8B-B14F-4D97-AF65-F5344CB8AC3E}">
        <p14:creationId xmlns:p14="http://schemas.microsoft.com/office/powerpoint/2010/main" val="35827563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Natasha</a:t>
            </a:r>
          </a:p>
          <a:p>
            <a:r>
              <a:rPr lang="en-US"/>
              <a:t>10 min – prep Kahoot game ahead of time to get join PIN (add the PIN to the chat for virtual participants)</a:t>
            </a:r>
          </a:p>
        </p:txBody>
      </p:sp>
    </p:spTree>
    <p:extLst>
      <p:ext uri="{BB962C8B-B14F-4D97-AF65-F5344CB8AC3E}">
        <p14:creationId xmlns:p14="http://schemas.microsoft.com/office/powerpoint/2010/main" val="20461551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13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3 min – briefly explain; gratitude for service to community</a:t>
            </a:r>
          </a:p>
        </p:txBody>
      </p:sp>
    </p:spTree>
    <p:extLst>
      <p:ext uri="{BB962C8B-B14F-4D97-AF65-F5344CB8AC3E}">
        <p14:creationId xmlns:p14="http://schemas.microsoft.com/office/powerpoint/2010/main" val="32218557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2 min - Reminder to reach out with any questions as the process continues; please remember to complete the Budget/Timeline form before Sept 16.</a:t>
            </a:r>
          </a:p>
        </p:txBody>
      </p:sp>
    </p:spTree>
    <p:extLst>
      <p:ext uri="{BB962C8B-B14F-4D97-AF65-F5344CB8AC3E}">
        <p14:creationId xmlns:p14="http://schemas.microsoft.com/office/powerpoint/2010/main" val="419436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31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2 min – briefly explain</a:t>
            </a:r>
          </a:p>
        </p:txBody>
      </p:sp>
    </p:spTree>
    <p:extLst>
      <p:ext uri="{BB962C8B-B14F-4D97-AF65-F5344CB8AC3E}">
        <p14:creationId xmlns:p14="http://schemas.microsoft.com/office/powerpoint/2010/main" val="3682308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Delilah</a:t>
            </a:r>
          </a:p>
          <a:p>
            <a:r>
              <a:rPr lang="en-US"/>
              <a:t>3 min – briefly explain</a:t>
            </a:r>
          </a:p>
        </p:txBody>
      </p:sp>
    </p:spTree>
    <p:extLst>
      <p:ext uri="{BB962C8B-B14F-4D97-AF65-F5344CB8AC3E}">
        <p14:creationId xmlns:p14="http://schemas.microsoft.com/office/powerpoint/2010/main" val="1196062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67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Natasha</a:t>
            </a:r>
          </a:p>
          <a:p>
            <a:r>
              <a:rPr lang="en-US"/>
              <a:t>3 min – briefly explain (reference handout)</a:t>
            </a:r>
          </a:p>
        </p:txBody>
      </p:sp>
    </p:spTree>
    <p:extLst>
      <p:ext uri="{BB962C8B-B14F-4D97-AF65-F5344CB8AC3E}">
        <p14:creationId xmlns:p14="http://schemas.microsoft.com/office/powerpoint/2010/main" val="114960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rgbClr val="00B0F0"/>
                </a:solidFill>
              </a:rPr>
              <a:t>Natasha</a:t>
            </a:r>
          </a:p>
          <a:p>
            <a:r>
              <a:rPr lang="en-US"/>
              <a:t>7 min – explain activity, then do activity (ask </a:t>
            </a:r>
            <a:r>
              <a:rPr lang="en-US">
                <a:highlight>
                  <a:srgbClr val="FFFF00"/>
                </a:highlight>
              </a:rPr>
              <a:t>virtual members to add ideas to the chat</a:t>
            </a:r>
            <a:r>
              <a:rPr lang="en-US"/>
              <a:t>; quickly put them on sticky notes)</a:t>
            </a:r>
          </a:p>
        </p:txBody>
      </p:sp>
    </p:spTree>
    <p:extLst>
      <p:ext uri="{BB962C8B-B14F-4D97-AF65-F5344CB8AC3E}">
        <p14:creationId xmlns:p14="http://schemas.microsoft.com/office/powerpoint/2010/main" val="263337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08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2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8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69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3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9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1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1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6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54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dmin.elpasoco.com/economic-development/cdb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assets-admin.elpasoco.com/wp-content/uploads/Annual-Reporting-Schedule-for-Subrecipients-2022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raGnyMWMciA6Wmbd9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assets-admin.elpasoco.com/wp-content/uploads/Subrecipient-Timeline-and-Budget-Template-2022-1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-admin.elpasoco.com/wp-content/uploads/Subrecipient-Agreement-Template-CDBG-PY-2022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-admin.elpasoco.com/wp-content/uploads/Reimbursement-Request-Form-CDBG-PY-2022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-admin.elpasoco.com/wp-content/uploads/Reimbursement-Request-Form-CDBG-PY-2022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-admin.elpasoco.com/wp-content/uploads/Quarterly-Report-Form-CDBG-PY-2022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ssets-admin.elpasoco.com/wp-content/uploads/Subrecipient-Agreement-Template-CDBG-PY-2022.pdf" TargetMode="External"/><Relationship Id="rId13" Type="http://schemas.openxmlformats.org/officeDocument/2006/relationships/hyperlink" Target="https://admin.elpasoco.com/economic-development/cdbg/" TargetMode="External"/><Relationship Id="rId3" Type="http://schemas.openxmlformats.org/officeDocument/2006/relationships/hyperlink" Target="https://drive.google.com/file/d/14mCP7og-fjzhYSPZhTx0EvLWhln8pheB/view?usp=sharing" TargetMode="External"/><Relationship Id="rId7" Type="http://schemas.openxmlformats.org/officeDocument/2006/relationships/hyperlink" Target="https://assets-admin.elpasoco.com/wp-content/uploads/Annual-Reporting-Schedule-for-Subrecipients-2022.pdf" TargetMode="External"/><Relationship Id="rId12" Type="http://schemas.openxmlformats.org/officeDocument/2006/relationships/hyperlink" Target="https://forms.gle/raGnyMWMciA6Wmbd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dmin.elpasoco.com/economic-development/cdbg/" TargetMode="External"/><Relationship Id="rId11" Type="http://schemas.openxmlformats.org/officeDocument/2006/relationships/hyperlink" Target="https://assets-admin.elpasoco.com/wp-content/uploads/Subrecipient-Timeline-and-Budget-Template-2022-1.pdf" TargetMode="External"/><Relationship Id="rId5" Type="http://schemas.openxmlformats.org/officeDocument/2006/relationships/hyperlink" Target="https://assets-admin.elpasoco.com/wp-content/uploads/2022-CDBG-Income-Limits.pdf" TargetMode="External"/><Relationship Id="rId10" Type="http://schemas.openxmlformats.org/officeDocument/2006/relationships/hyperlink" Target="http://www.kahoot.it/" TargetMode="External"/><Relationship Id="rId4" Type="http://schemas.openxmlformats.org/officeDocument/2006/relationships/hyperlink" Target="https://assets-admin.elpasoco.com/wp-content/uploads/Project-Listing-Summary-2022.pdf" TargetMode="External"/><Relationship Id="rId9" Type="http://schemas.openxmlformats.org/officeDocument/2006/relationships/hyperlink" Target="https://assets-admin.elpasoco.com/wp-content/uploads/EconomicDevelopment/CDBG/1_Playing-By-the-Rules-a-Handbook-for-CDBG-Subrecipients-On-Administrative-Systems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-admin.elpasoco.com/wp-content/uploads/Project-Close-Out-Report-2022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467787822?h=b05ac5c76c&amp;app_id=122963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s://vimeo.com/467787822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-admin.elpasoco.com/wp-content/uploads/EconomicDevelopment/CDBG/4010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am.gov/content/home" TargetMode="External"/><Relationship Id="rId5" Type="http://schemas.openxmlformats.org/officeDocument/2006/relationships/hyperlink" Target="https://sam.gov/search/?index=sca&amp;page=1&amp;pageSize=25&amp;sort=-modifiedDate&amp;sfm%5BsimpleSearch%5D%5BkeywordRadio%5D=ALL&amp;sfm%5Bstatus%5D%5Bis_active%5D=true&amp;sfm%5BwdLocationWrapper%5D%5BwdStates%5D%5B0%5D%5Bkey%5D=CO&amp;sfm%5BwdLocationWrapper%5D%5BwdStates%5D%5B0%5D%5Bvalue%5D=Colorado" TargetMode="External"/><Relationship Id="rId4" Type="http://schemas.openxmlformats.org/officeDocument/2006/relationships/hyperlink" Target="https://assets-admin.elpasoco.com/wp-content/uploads/EconomicDevelopment/CDBG/HUD-Form-92554M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-admin.elpasoco.com/wp-content/uploads/Davis-Bacon-and-Labor-Standards-Agency-and-Contractor-Guide-and-Adendum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CDBG@elpasoco.co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hoot.it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43078984-06D1-4985-938B-863E4255E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5AF3C6D-3599-40D9-1353-E0DFD0042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rgbClr val="002D5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Community Development </a:t>
            </a:r>
            <a:br>
              <a:rPr lang="en-US" sz="6600">
                <a:solidFill>
                  <a:srgbClr val="002D5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600">
                <a:solidFill>
                  <a:srgbClr val="002D5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Block Grant Program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F828674-7D50-58BC-435E-5B6E93845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24" name="Straight Connector 12">
            <a:extLst>
              <a:ext uri="{FF2B5EF4-FFF2-40B4-BE49-F238E27FC236}">
                <a16:creationId xmlns:a16="http://schemas.microsoft.com/office/drawing/2014/main" id="{958E8BE4-2700-4BCD-8C10-4A63EF160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14">
            <a:extLst>
              <a:ext uri="{FF2B5EF4-FFF2-40B4-BE49-F238E27FC236}">
                <a16:creationId xmlns:a16="http://schemas.microsoft.com/office/drawing/2014/main" id="{6D6C457E-2910-4272-862C-141309AEF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DC412989-C726-40E2-9112-2D6D1963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AD337E59-728D-54F4-BB4A-703E430D8BCA}"/>
              </a:ext>
            </a:extLst>
          </p:cNvPr>
          <p:cNvSpPr txBox="1">
            <a:spLocks/>
          </p:cNvSpPr>
          <p:nvPr/>
        </p:nvSpPr>
        <p:spPr>
          <a:xfrm>
            <a:off x="5447071" y="4313977"/>
            <a:ext cx="6470684" cy="467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paso County Economic Development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F20736-5233-513F-A18F-4FEEB7E5278B}"/>
              </a:ext>
            </a:extLst>
          </p:cNvPr>
          <p:cNvSpPr txBox="1"/>
          <p:nvPr/>
        </p:nvSpPr>
        <p:spPr>
          <a:xfrm>
            <a:off x="5447071" y="4799458"/>
            <a:ext cx="609750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6F6F74"/>
                </a:solidFill>
                <a:effectLst/>
                <a:latin typeface="Open Sans" panose="020B0606030504020204" pitchFamily="34" charset="0"/>
              </a:rPr>
              <a:t>NATASHA NORTH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6F6F74"/>
                </a:solidFill>
                <a:effectLst/>
                <a:latin typeface="Open Sans" panose="020B0606030504020204" pitchFamily="34" charset="0"/>
              </a:rPr>
              <a:t>PROJECT MANAGER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1" u="none" strike="noStrike" dirty="0">
                <a:solidFill>
                  <a:srgbClr val="0074B7"/>
                </a:solidFill>
                <a:effectLst/>
                <a:latin typeface="Open Sans" panose="020B0606030504020204" pitchFamily="34" charset="0"/>
              </a:rPr>
              <a:t>CDBG@elpasoco.com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2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What is the big picture overview of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22B7A5E-0675-7A9C-89DA-3ABE82C14498}"/>
              </a:ext>
            </a:extLst>
          </p:cNvPr>
          <p:cNvSpPr txBox="1"/>
          <p:nvPr/>
        </p:nvSpPr>
        <p:spPr>
          <a:xfrm>
            <a:off x="479990" y="2257751"/>
            <a:ext cx="11486855" cy="2800767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You should have already received your Notice of Award from El Paso County indicating that your application is approved and for what amount.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Reminder – you </a:t>
            </a:r>
            <a:r>
              <a:rPr lang="en-US" sz="1600" b="1">
                <a:solidFill>
                  <a:srgbClr val="0074B7"/>
                </a:solidFill>
              </a:rPr>
              <a:t>CANNOT</a:t>
            </a:r>
            <a:r>
              <a:rPr lang="en-US" sz="1600">
                <a:solidFill>
                  <a:schemeClr val="accent1"/>
                </a:solidFill>
              </a:rPr>
              <a:t> begin to incur either administrative or program costs associated with the project until: 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HUD gives final approval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An Environmental Review is complete, and funds are released by HUD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A Subrecipient Agreement between you and EPC is fully and properly executed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You receive a Notice to Proceed letter from EPC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 b="1">
                <a:solidFill>
                  <a:srgbClr val="0074B7"/>
                </a:solidFill>
              </a:rPr>
              <a:t>The County cannot reimburse any expense incurred prior to the effective date of the Subrecipient Agreement and Notice to Proceed document.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D9AAA-1EFF-674A-5252-128EC2CB0E31}"/>
              </a:ext>
            </a:extLst>
          </p:cNvPr>
          <p:cNvSpPr txBox="1"/>
          <p:nvPr/>
        </p:nvSpPr>
        <p:spPr>
          <a:xfrm>
            <a:off x="49932" y="1852104"/>
            <a:ext cx="2301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Notice of Award</a:t>
            </a:r>
          </a:p>
        </p:txBody>
      </p:sp>
    </p:spTree>
    <p:extLst>
      <p:ext uri="{BB962C8B-B14F-4D97-AF65-F5344CB8AC3E}">
        <p14:creationId xmlns:p14="http://schemas.microsoft.com/office/powerpoint/2010/main" val="3938554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What is the big picture overview of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1C5103-D151-8EC4-B589-754D7C953BEA}"/>
              </a:ext>
            </a:extLst>
          </p:cNvPr>
          <p:cNvSpPr txBox="1"/>
          <p:nvPr/>
        </p:nvSpPr>
        <p:spPr>
          <a:xfrm>
            <a:off x="549529" y="2218005"/>
            <a:ext cx="11486855" cy="2800767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This process can take a long time depending on your project’s complexity.  Note steps below; CDBG staff facilitate these steps and may ask questions to expedite the process when needed.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C320E5-3A4E-E94C-64FD-01F6EBA2C499}"/>
              </a:ext>
            </a:extLst>
          </p:cNvPr>
          <p:cNvSpPr txBox="1"/>
          <p:nvPr/>
        </p:nvSpPr>
        <p:spPr>
          <a:xfrm>
            <a:off x="119470" y="1812358"/>
            <a:ext cx="429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Environmental Assessments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BA7C0-7EAF-F300-F7F7-E5B2502D3094}"/>
              </a:ext>
            </a:extLst>
          </p:cNvPr>
          <p:cNvSpPr txBox="1"/>
          <p:nvPr/>
        </p:nvSpPr>
        <p:spPr>
          <a:xfrm>
            <a:off x="1185113" y="2808828"/>
            <a:ext cx="347848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State Historic Preservation Office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US Fish and Wildlife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Floodplain Management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Wetlands Protection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Sole Source Aquifers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Wild &amp; Scenic Rivers Act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Air Quality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Farmland Protection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Environmental Justice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Noise Abatement &amp; Control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Toxic Chemicals &amp; Gases, Hazardous Materials, Contamination, &amp; Radioactive Substances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Airport Clear Zones &amp; Accident Potential Zones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sz="1050">
              <a:solidFill>
                <a:schemeClr val="accent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9599CB-E035-C5AF-F2F3-4896812D62BD}"/>
              </a:ext>
            </a:extLst>
          </p:cNvPr>
          <p:cNvSpPr txBox="1"/>
          <p:nvPr/>
        </p:nvSpPr>
        <p:spPr>
          <a:xfrm>
            <a:off x="5100627" y="2808828"/>
            <a:ext cx="3478483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Conformance with Comprehensive Plans &amp; Zoning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Compatibility &amp; Urban Impact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Slope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Soil Suitability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Hazards &amp; Nuisances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Including Site Safety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Energy Consumption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Noise </a:t>
            </a:r>
            <a:r>
              <a:rPr lang="en-US" sz="1000" i="1">
                <a:solidFill>
                  <a:schemeClr val="accent1"/>
                </a:solidFill>
              </a:rPr>
              <a:t>(contribution to community noise levels)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Air Quality </a:t>
            </a:r>
            <a:r>
              <a:rPr lang="en-US" sz="1000" i="1">
                <a:solidFill>
                  <a:schemeClr val="accent1"/>
                </a:solidFill>
              </a:rPr>
              <a:t>(effects of ambient air quality on project &amp; contribution to community pollution levels)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Environmental Design </a:t>
            </a:r>
            <a:r>
              <a:rPr lang="en-US" sz="1000" i="1">
                <a:solidFill>
                  <a:schemeClr val="accent1"/>
                </a:solidFill>
              </a:rPr>
              <a:t>(visual quality; coherence, diversity, compatible use, &amp; scale)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BF346E9-41BA-B60E-E978-B6453B7E02FE}"/>
              </a:ext>
            </a:extLst>
          </p:cNvPr>
          <p:cNvSpPr txBox="1"/>
          <p:nvPr/>
        </p:nvSpPr>
        <p:spPr>
          <a:xfrm>
            <a:off x="9025897" y="3582643"/>
            <a:ext cx="28260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Demographic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Character Changes &amp; Displacement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050">
                <a:solidFill>
                  <a:schemeClr val="accent1"/>
                </a:solidFill>
              </a:rPr>
              <a:t>Employment &amp; Income Patterns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F19908-949E-197B-3DF6-B6B9BAC782EF}"/>
              </a:ext>
            </a:extLst>
          </p:cNvPr>
          <p:cNvSpPr txBox="1"/>
          <p:nvPr/>
        </p:nvSpPr>
        <p:spPr>
          <a:xfrm rot="16200000">
            <a:off x="3562977" y="3717296"/>
            <a:ext cx="273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BFD7ED"/>
                </a:solidFill>
              </a:rPr>
              <a:t>LAND DEVELOPMENT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835658-67FB-39C0-E749-2015774F2C0D}"/>
              </a:ext>
            </a:extLst>
          </p:cNvPr>
          <p:cNvSpPr txBox="1"/>
          <p:nvPr/>
        </p:nvSpPr>
        <p:spPr>
          <a:xfrm rot="16200000">
            <a:off x="7505763" y="3743699"/>
            <a:ext cx="273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BFD7ED"/>
                </a:solidFill>
              </a:rPr>
              <a:t>SOCIOECONOMIC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1B1B8C-F910-D484-86D1-0A4E7970E094}"/>
              </a:ext>
            </a:extLst>
          </p:cNvPr>
          <p:cNvSpPr txBox="1"/>
          <p:nvPr/>
        </p:nvSpPr>
        <p:spPr>
          <a:xfrm rot="16200000">
            <a:off x="-366596" y="3711183"/>
            <a:ext cx="273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BFD7ED"/>
                </a:solidFill>
              </a:rPr>
              <a:t>GENERAL EXAMPLES</a:t>
            </a:r>
          </a:p>
        </p:txBody>
      </p:sp>
    </p:spTree>
    <p:extLst>
      <p:ext uri="{BB962C8B-B14F-4D97-AF65-F5344CB8AC3E}">
        <p14:creationId xmlns:p14="http://schemas.microsoft.com/office/powerpoint/2010/main" val="9611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What is the big picture overview of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D3C25F-69B3-F7B4-ADDE-43326F17CA9E}"/>
              </a:ext>
            </a:extLst>
          </p:cNvPr>
          <p:cNvSpPr txBox="1"/>
          <p:nvPr/>
        </p:nvSpPr>
        <p:spPr>
          <a:xfrm>
            <a:off x="444726" y="2615769"/>
            <a:ext cx="6711410" cy="1723549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 dirty="0">
                <a:solidFill>
                  <a:schemeClr val="accent1"/>
                </a:solidFill>
              </a:rPr>
              <a:t>				</a:t>
            </a:r>
            <a:r>
              <a:rPr lang="en-US" sz="1600" b="1" dirty="0">
                <a:solidFill>
                  <a:srgbClr val="60A3D9"/>
                </a:solidFill>
              </a:rPr>
              <a:t>You are Here!</a:t>
            </a:r>
          </a:p>
          <a:p>
            <a:pPr indent="-136525">
              <a:defRPr/>
            </a:pPr>
            <a:endParaRPr lang="en-US" sz="1600" dirty="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 dirty="0">
                <a:solidFill>
                  <a:schemeClr val="accent1"/>
                </a:solidFill>
              </a:rPr>
              <a:t>				Learn about resources to support your</a:t>
            </a:r>
          </a:p>
          <a:p>
            <a:pPr indent="-136525">
              <a:defRPr/>
            </a:pPr>
            <a:r>
              <a:rPr lang="en-US" sz="1600" dirty="0">
                <a:solidFill>
                  <a:schemeClr val="accent1"/>
                </a:solidFill>
              </a:rPr>
              <a:t>                                   implementation of awarded CDBG funds:</a:t>
            </a:r>
          </a:p>
          <a:p>
            <a:pPr marL="2435225" lvl="5" indent="-285750"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solidFill>
                  <a:schemeClr val="accent1"/>
                </a:solidFill>
              </a:rPr>
              <a:t>The Subrecipient Handbook</a:t>
            </a:r>
          </a:p>
          <a:p>
            <a:pPr marL="2435225" lvl="5" indent="-285750"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solidFill>
                  <a:schemeClr val="accent1"/>
                </a:solidFill>
                <a:highlight>
                  <a:srgbClr val="FFFFCC"/>
                </a:highlight>
                <a:hlinkClick r:id="rId3"/>
              </a:rPr>
              <a:t>CDBG Website </a:t>
            </a:r>
            <a:r>
              <a:rPr lang="en-US" sz="1400" dirty="0">
                <a:solidFill>
                  <a:schemeClr val="accent1"/>
                </a:solidFill>
              </a:rPr>
              <a:t>+ </a:t>
            </a:r>
            <a:r>
              <a:rPr lang="en-US" sz="1400" dirty="0">
                <a:solidFill>
                  <a:schemeClr val="accent1"/>
                </a:solidFill>
                <a:highlight>
                  <a:srgbClr val="FFFFCC"/>
                </a:highlight>
                <a:hlinkClick r:id="rId4"/>
              </a:rPr>
              <a:t>Annual Reporting Schedule</a:t>
            </a:r>
            <a:endParaRPr lang="en-US" sz="1400" dirty="0">
              <a:solidFill>
                <a:schemeClr val="accent1"/>
              </a:solidFill>
              <a:highlight>
                <a:srgbClr val="FFFFCC"/>
              </a:highlight>
            </a:endParaRPr>
          </a:p>
          <a:p>
            <a:pPr marL="2435225" lvl="5" indent="-285750"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solidFill>
                  <a:schemeClr val="accent1"/>
                </a:solidFill>
              </a:rPr>
              <a:t>CDBG Support Staff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999C6A-69BA-3E59-F1F8-031260C01194}"/>
              </a:ext>
            </a:extLst>
          </p:cNvPr>
          <p:cNvSpPr txBox="1"/>
          <p:nvPr/>
        </p:nvSpPr>
        <p:spPr>
          <a:xfrm>
            <a:off x="14667" y="2209942"/>
            <a:ext cx="3129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Orientation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15499C-39A3-F99F-525B-AE98384D69DE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alphaModFix amt="50000"/>
          </a:blip>
          <a:stretch>
            <a:fillRect/>
          </a:stretch>
        </p:blipFill>
        <p:spPr>
          <a:xfrm>
            <a:off x="760474" y="2768941"/>
            <a:ext cx="1064028" cy="14172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CB3779-36C2-3BFB-CE2F-8F910C51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0214" y="2016743"/>
            <a:ext cx="4417060" cy="2824514"/>
          </a:xfrm>
          <a:prstGeom prst="rect">
            <a:avLst/>
          </a:prstGeom>
          <a:ln>
            <a:solidFill>
              <a:srgbClr val="002D5D"/>
            </a:solidFill>
          </a:ln>
        </p:spPr>
      </p:pic>
    </p:spTree>
    <p:extLst>
      <p:ext uri="{BB962C8B-B14F-4D97-AF65-F5344CB8AC3E}">
        <p14:creationId xmlns:p14="http://schemas.microsoft.com/office/powerpoint/2010/main" val="421929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What is the big picture overview of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36779" y="6126131"/>
            <a:ext cx="1476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633DA1-D752-C044-F25F-7DE2F5001612}"/>
              </a:ext>
            </a:extLst>
          </p:cNvPr>
          <p:cNvSpPr txBox="1"/>
          <p:nvPr/>
        </p:nvSpPr>
        <p:spPr>
          <a:xfrm>
            <a:off x="444726" y="2317091"/>
            <a:ext cx="6572300" cy="255454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 b="1" dirty="0">
                <a:solidFill>
                  <a:srgbClr val="0074B7"/>
                </a:solidFill>
              </a:rPr>
              <a:t>All project budgets and timelines must be confirmed by </a:t>
            </a:r>
          </a:p>
          <a:p>
            <a:pPr indent="-136525">
              <a:defRPr/>
            </a:pPr>
            <a:r>
              <a:rPr lang="en-US" sz="1600" b="1" dirty="0">
                <a:solidFill>
                  <a:srgbClr val="0074B7"/>
                </a:solidFill>
                <a:highlight>
                  <a:srgbClr val="FFFFCC"/>
                </a:highlight>
              </a:rPr>
              <a:t>September 16</a:t>
            </a:r>
            <a:r>
              <a:rPr lang="en-US" sz="1600" b="1" dirty="0">
                <a:solidFill>
                  <a:srgbClr val="0074B7"/>
                </a:solidFill>
              </a:rPr>
              <a:t>.</a:t>
            </a:r>
          </a:p>
          <a:p>
            <a:pPr indent="-136525">
              <a:defRPr/>
            </a:pPr>
            <a:endParaRPr lang="en-US" sz="1600" dirty="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 dirty="0">
                <a:solidFill>
                  <a:schemeClr val="accent1"/>
                </a:solidFill>
              </a:rPr>
              <a:t>Three options for submitting your budget/timeline: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solidFill>
                  <a:schemeClr val="accent1"/>
                </a:solidFill>
              </a:rPr>
              <a:t>Use the </a:t>
            </a:r>
            <a:r>
              <a:rPr lang="en-US" sz="1600" dirty="0">
                <a:solidFill>
                  <a:schemeClr val="accent1"/>
                </a:solidFill>
                <a:highlight>
                  <a:srgbClr val="FFFFCC"/>
                </a:highlight>
              </a:rPr>
              <a:t>QR Code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solidFill>
                  <a:schemeClr val="accent1"/>
                </a:solidFill>
              </a:rPr>
              <a:t>Submit the </a:t>
            </a:r>
            <a:r>
              <a:rPr lang="en-US" sz="1600" dirty="0">
                <a:solidFill>
                  <a:schemeClr val="accent1"/>
                </a:solidFill>
                <a:highlight>
                  <a:srgbClr val="FFFFCC"/>
                </a:highlight>
                <a:hlinkClick r:id="rId3"/>
              </a:rPr>
              <a:t>electronic form </a:t>
            </a:r>
            <a:endParaRPr lang="en-US" sz="1600" dirty="0">
              <a:solidFill>
                <a:schemeClr val="accent1"/>
              </a:solidFill>
              <a:highlight>
                <a:srgbClr val="FFFFCC"/>
              </a:highlight>
            </a:endParaRP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solidFill>
                  <a:schemeClr val="accent1"/>
                </a:solidFill>
              </a:rPr>
              <a:t>Email the </a:t>
            </a:r>
            <a:r>
              <a:rPr lang="en-US" sz="1600" dirty="0">
                <a:solidFill>
                  <a:schemeClr val="accent1"/>
                </a:solidFill>
                <a:highlight>
                  <a:srgbClr val="FFFFCC"/>
                </a:highlight>
                <a:hlinkClick r:id="rId4"/>
              </a:rPr>
              <a:t>completed PDF</a:t>
            </a:r>
            <a:r>
              <a:rPr lang="en-US" sz="1600" dirty="0">
                <a:solidFill>
                  <a:schemeClr val="accent1"/>
                </a:solidFill>
              </a:rPr>
              <a:t> to CDBG@elpasoco.com</a:t>
            </a:r>
          </a:p>
          <a:p>
            <a:pPr indent="-136525">
              <a:defRPr/>
            </a:pPr>
            <a:endParaRPr lang="en-US" sz="1600" dirty="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 dirty="0">
                <a:solidFill>
                  <a:schemeClr val="accent1"/>
                </a:solidFill>
              </a:rPr>
              <a:t>It is important to be as accurate as possible since this will be included in your Subrecipient Agreement.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A00C44-ABDB-B65B-BB0F-E10B27B4FC97}"/>
              </a:ext>
            </a:extLst>
          </p:cNvPr>
          <p:cNvSpPr txBox="1"/>
          <p:nvPr/>
        </p:nvSpPr>
        <p:spPr>
          <a:xfrm>
            <a:off x="14667" y="1911444"/>
            <a:ext cx="48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Confirmation of Budget &amp; Timeline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92F6907-162E-DE17-1953-7DD9CA4BA618}"/>
              </a:ext>
            </a:extLst>
          </p:cNvPr>
          <p:cNvSpPr/>
          <p:nvPr/>
        </p:nvSpPr>
        <p:spPr>
          <a:xfrm>
            <a:off x="7267276" y="3450524"/>
            <a:ext cx="791110" cy="287677"/>
          </a:xfrm>
          <a:prstGeom prst="rightArrow">
            <a:avLst/>
          </a:prstGeom>
          <a:solidFill>
            <a:srgbClr val="0074B7"/>
          </a:solidFill>
          <a:ln>
            <a:solidFill>
              <a:srgbClr val="0074B7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2D5D"/>
                </a:solidFill>
              </a:ln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88E108-89ED-15D6-679A-B2CBE52598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8636" y="1948108"/>
            <a:ext cx="3032156" cy="3012594"/>
          </a:xfrm>
          <a:prstGeom prst="rect">
            <a:avLst/>
          </a:prstGeom>
          <a:ln>
            <a:solidFill>
              <a:srgbClr val="BFD7ED"/>
            </a:solidFill>
          </a:ln>
        </p:spPr>
      </p:pic>
    </p:spTree>
    <p:extLst>
      <p:ext uri="{BB962C8B-B14F-4D97-AF65-F5344CB8AC3E}">
        <p14:creationId xmlns:p14="http://schemas.microsoft.com/office/powerpoint/2010/main" val="3970553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What is the big picture overview of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ACF8DD-907B-EA05-1B34-D484083B76C9}"/>
              </a:ext>
            </a:extLst>
          </p:cNvPr>
          <p:cNvSpPr txBox="1"/>
          <p:nvPr/>
        </p:nvSpPr>
        <p:spPr>
          <a:xfrm>
            <a:off x="444725" y="2317091"/>
            <a:ext cx="5567045" cy="255454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The SRA is the </a:t>
            </a:r>
            <a:r>
              <a:rPr lang="en-US" sz="1600" b="1">
                <a:solidFill>
                  <a:srgbClr val="0074B7"/>
                </a:solidFill>
              </a:rPr>
              <a:t>contract </a:t>
            </a:r>
            <a:r>
              <a:rPr lang="en-US" sz="1600">
                <a:solidFill>
                  <a:schemeClr val="accent1"/>
                </a:solidFill>
              </a:rPr>
              <a:t>between you and the County that clearly states details about: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Project Description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Financial Management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Federal Conditions &amp; Requirements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Administrative Requirements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Personnel &amp; Beneficiary Conditions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Environmental Assessments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979DA5-A7E8-C8DE-5312-9803CAE6D42F}"/>
              </a:ext>
            </a:extLst>
          </p:cNvPr>
          <p:cNvSpPr txBox="1"/>
          <p:nvPr/>
        </p:nvSpPr>
        <p:spPr>
          <a:xfrm>
            <a:off x="14666" y="1911444"/>
            <a:ext cx="765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highlight>
                  <a:srgbClr val="FFFFCC"/>
                </a:highlight>
                <a:hlinkClick r:id="rId3"/>
              </a:rPr>
              <a:t>Subrecipient Agreement (SRA)</a:t>
            </a:r>
            <a:endParaRPr lang="en-US" sz="2000" b="1">
              <a:solidFill>
                <a:schemeClr val="accent1"/>
              </a:solidFill>
              <a:highlight>
                <a:srgbClr val="FFFFCC"/>
              </a:highligh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227B8C-609C-B9EB-87B0-598F5197F03F}"/>
              </a:ext>
            </a:extLst>
          </p:cNvPr>
          <p:cNvSpPr txBox="1"/>
          <p:nvPr/>
        </p:nvSpPr>
        <p:spPr>
          <a:xfrm>
            <a:off x="6093954" y="2315247"/>
            <a:ext cx="5567045" cy="255454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 b="1">
                <a:solidFill>
                  <a:srgbClr val="0074B7"/>
                </a:solidFill>
              </a:rPr>
              <a:t>Please note – you will have one year from the date indicated on your SRA to expend your CDBG funds.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Proactively maintaining your budget and timeline will ensure you are able to expend all funds prior to the expiration date.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Please contact us immediately if you encounter problems that will likely affect your proposed budget or timeline.</a:t>
            </a:r>
          </a:p>
        </p:txBody>
      </p:sp>
    </p:spTree>
    <p:extLst>
      <p:ext uri="{BB962C8B-B14F-4D97-AF65-F5344CB8AC3E}">
        <p14:creationId xmlns:p14="http://schemas.microsoft.com/office/powerpoint/2010/main" val="895165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What is the big picture overview of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90B421-AF2B-40C2-1503-91F7286CE92A}"/>
              </a:ext>
            </a:extLst>
          </p:cNvPr>
          <p:cNvSpPr txBox="1"/>
          <p:nvPr/>
        </p:nvSpPr>
        <p:spPr>
          <a:xfrm>
            <a:off x="444726" y="2317091"/>
            <a:ext cx="7322538" cy="2308324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If all previously mentioned steps are complete, then EPC requests the release of funds from HUD.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After approval from HUD is finalized, you will receive a Notice to Proceed letter indicating permission to: 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Begin incurring project costs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Begin submitting Reimbursement Request forms</a:t>
            </a:r>
          </a:p>
          <a:p>
            <a:pPr>
              <a:defRPr/>
            </a:pPr>
            <a:endParaRPr lang="en-US" sz="1600">
              <a:solidFill>
                <a:srgbClr val="0074B7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53287D-F143-DEBC-A9B9-1AB7EE2BF6F2}"/>
              </a:ext>
            </a:extLst>
          </p:cNvPr>
          <p:cNvSpPr txBox="1"/>
          <p:nvPr/>
        </p:nvSpPr>
        <p:spPr>
          <a:xfrm>
            <a:off x="14667" y="1911444"/>
            <a:ext cx="2738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Final HUD Approval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1F57EC-E025-C0A7-7B47-CB3A732FA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5421" y="2034423"/>
            <a:ext cx="2738809" cy="278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08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What is the big picture overview of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Notice to </a:t>
            </a:r>
          </a:p>
          <a:p>
            <a:pPr algn="r"/>
            <a:r>
              <a:rPr lang="en-US" sz="1100" b="1">
                <a:solidFill>
                  <a:srgbClr val="60A3D9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4BF0BC-CCEE-32AF-3662-CB1A580BE649}"/>
              </a:ext>
            </a:extLst>
          </p:cNvPr>
          <p:cNvSpPr txBox="1"/>
          <p:nvPr/>
        </p:nvSpPr>
        <p:spPr>
          <a:xfrm>
            <a:off x="444726" y="2317091"/>
            <a:ext cx="7443046" cy="2308324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Your Notice to Proceed letter means that our request with HUD has been approved and you may now: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Incur project costs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Submit Reimbursement Request forms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 b="1">
                <a:solidFill>
                  <a:srgbClr val="0074B7"/>
                </a:solidFill>
              </a:rPr>
              <a:t>Remember – any expenses incurred prior to receiving the Notice to Proceed letter will NOT be reimbursed.</a:t>
            </a:r>
          </a:p>
          <a:p>
            <a:pPr indent="-136525">
              <a:defRPr/>
            </a:pPr>
            <a:endParaRPr lang="en-US" sz="1600" b="1">
              <a:solidFill>
                <a:srgbClr val="0074B7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2DAFCE-6F3A-0A1A-CC09-E8FBF7E9DD68}"/>
              </a:ext>
            </a:extLst>
          </p:cNvPr>
          <p:cNvSpPr txBox="1"/>
          <p:nvPr/>
        </p:nvSpPr>
        <p:spPr>
          <a:xfrm>
            <a:off x="14667" y="1911444"/>
            <a:ext cx="2666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Notice to Proceed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2F55DF1-2142-20BB-5252-C511C060A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7831" y="2217666"/>
            <a:ext cx="3425995" cy="242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21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How do I maintain timely reporting for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608BF8-DD63-73C8-B6B6-28FC38B50A55}"/>
              </a:ext>
            </a:extLst>
          </p:cNvPr>
          <p:cNvSpPr txBox="1"/>
          <p:nvPr/>
        </p:nvSpPr>
        <p:spPr>
          <a:xfrm>
            <a:off x="288164" y="2399890"/>
            <a:ext cx="6646892" cy="255454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 b="1">
                <a:solidFill>
                  <a:srgbClr val="0074B7"/>
                </a:solidFill>
              </a:rPr>
              <a:t>Sample Exercise for Public Service, Housing, &amp; Economic Development Projects:</a:t>
            </a:r>
          </a:p>
          <a:p>
            <a:pPr indent="-136525">
              <a:defRPr/>
            </a:pPr>
            <a:r>
              <a:rPr lang="en-US" sz="1600" b="1">
                <a:solidFill>
                  <a:srgbClr val="0074B7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>
                <a:solidFill>
                  <a:schemeClr val="accent1"/>
                </a:solidFill>
              </a:rPr>
              <a:t>Read the scenario provided in your handouts. </a:t>
            </a:r>
          </a:p>
          <a:p>
            <a:pPr>
              <a:defRPr/>
            </a:pPr>
            <a:r>
              <a:rPr lang="en-US" sz="1600">
                <a:solidFill>
                  <a:schemeClr val="accent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>
                <a:solidFill>
                  <a:schemeClr val="accent1"/>
                </a:solidFill>
              </a:rPr>
              <a:t>Then work with a partner to complete the reimbursement request form.</a:t>
            </a:r>
          </a:p>
          <a:p>
            <a:pPr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>
                <a:solidFill>
                  <a:schemeClr val="accent1"/>
                </a:solidFill>
              </a:rPr>
              <a:t>Also list possible backup documents you might include for this scenario.</a:t>
            </a:r>
            <a:endParaRPr lang="en-US" sz="1400">
              <a:solidFill>
                <a:schemeClr val="accent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4EA190-ED71-CD03-554A-F92377619DBD}"/>
              </a:ext>
            </a:extLst>
          </p:cNvPr>
          <p:cNvSpPr txBox="1"/>
          <p:nvPr/>
        </p:nvSpPr>
        <p:spPr>
          <a:xfrm>
            <a:off x="0" y="1868570"/>
            <a:ext cx="4094996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hlinkClick r:id="rId3"/>
              </a:rPr>
              <a:t>Reimbursement Request Form</a:t>
            </a:r>
            <a:endParaRPr lang="en-US" sz="2000" b="1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EE7EF4-5F13-D70D-EAD9-4AB133A14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5491" y="1984162"/>
            <a:ext cx="3407768" cy="2849561"/>
          </a:xfrm>
          <a:prstGeom prst="rect">
            <a:avLst/>
          </a:prstGeom>
          <a:ln>
            <a:solidFill>
              <a:srgbClr val="002D5D"/>
            </a:solidFill>
          </a:ln>
        </p:spPr>
      </p:pic>
    </p:spTree>
    <p:extLst>
      <p:ext uri="{BB962C8B-B14F-4D97-AF65-F5344CB8AC3E}">
        <p14:creationId xmlns:p14="http://schemas.microsoft.com/office/powerpoint/2010/main" val="1217453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How do I maintain timely reporting for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608BF8-DD63-73C8-B6B6-28FC38B50A55}"/>
              </a:ext>
            </a:extLst>
          </p:cNvPr>
          <p:cNvSpPr txBox="1"/>
          <p:nvPr/>
        </p:nvSpPr>
        <p:spPr>
          <a:xfrm>
            <a:off x="288163" y="2399890"/>
            <a:ext cx="4800671" cy="255454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 b="1">
                <a:solidFill>
                  <a:srgbClr val="0074B7"/>
                </a:solidFill>
              </a:rPr>
              <a:t>Sample Exercise for Public Facilities &amp; Infrastructure Projects: </a:t>
            </a:r>
          </a:p>
          <a:p>
            <a:pPr indent="-136525">
              <a:defRPr/>
            </a:pPr>
            <a:endParaRPr lang="en-US" sz="1600" b="1">
              <a:solidFill>
                <a:srgbClr val="0074B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>
                <a:solidFill>
                  <a:schemeClr val="accent1"/>
                </a:solidFill>
              </a:rPr>
              <a:t>Read the scenario provided in your handouts.</a:t>
            </a:r>
          </a:p>
          <a:p>
            <a:pPr>
              <a:defRPr/>
            </a:pPr>
            <a:r>
              <a:rPr lang="en-US" sz="1600">
                <a:solidFill>
                  <a:schemeClr val="accent1"/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>
                <a:solidFill>
                  <a:schemeClr val="accent1"/>
                </a:solidFill>
              </a:rPr>
              <a:t>Then work with a partner to complete the reimbursement request form.</a:t>
            </a:r>
          </a:p>
          <a:p>
            <a:pPr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>
                <a:solidFill>
                  <a:schemeClr val="accent1"/>
                </a:solidFill>
              </a:rPr>
              <a:t>Also list possible backup documents you might include for this scenario.</a:t>
            </a:r>
            <a:endParaRPr lang="en-US" sz="1400">
              <a:solidFill>
                <a:schemeClr val="accent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4EA190-ED71-CD03-554A-F92377619DBD}"/>
              </a:ext>
            </a:extLst>
          </p:cNvPr>
          <p:cNvSpPr txBox="1"/>
          <p:nvPr/>
        </p:nvSpPr>
        <p:spPr>
          <a:xfrm>
            <a:off x="0" y="1868570"/>
            <a:ext cx="4094996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hlinkClick r:id="rId3"/>
              </a:rPr>
              <a:t>Reimbursement Request Form</a:t>
            </a:r>
            <a:endParaRPr lang="en-US" sz="2000" b="1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EE7EF4-5F13-D70D-EAD9-4AB133A14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175" y="2235369"/>
            <a:ext cx="3116553" cy="2606048"/>
          </a:xfrm>
          <a:prstGeom prst="rect">
            <a:avLst/>
          </a:prstGeom>
          <a:ln>
            <a:solidFill>
              <a:srgbClr val="002D5D"/>
            </a:solidFill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33BE43E9-CEC1-4DDC-4505-63B229A5BC2E}"/>
              </a:ext>
            </a:extLst>
          </p:cNvPr>
          <p:cNvSpPr txBox="1"/>
          <p:nvPr/>
        </p:nvSpPr>
        <p:spPr>
          <a:xfrm>
            <a:off x="8632747" y="1903566"/>
            <a:ext cx="3398291" cy="3108543"/>
          </a:xfrm>
          <a:prstGeom prst="rect">
            <a:avLst/>
          </a:prstGeom>
          <a:solidFill>
            <a:srgbClr val="60A3D9"/>
          </a:solidFill>
          <a:ln w="12700">
            <a:solidFill>
              <a:srgbClr val="002D5D"/>
            </a:solidFill>
          </a:ln>
        </p:spPr>
        <p:txBody>
          <a:bodyPr wrap="square" rtlCol="0">
            <a:spAutoFit/>
          </a:bodyPr>
          <a:lstStyle/>
          <a:p>
            <a:pPr indent="-136525" algn="ctr">
              <a:defRPr/>
            </a:pPr>
            <a:r>
              <a:rPr lang="en-US" sz="1400" b="1">
                <a:solidFill>
                  <a:srgbClr val="FFFFCC"/>
                </a:solidFill>
              </a:rPr>
              <a:t>IMPORTANT NOTE:</a:t>
            </a:r>
          </a:p>
          <a:p>
            <a:pPr indent="-136525">
              <a:defRPr/>
            </a:pPr>
            <a:r>
              <a:rPr lang="en-US" sz="1400">
                <a:solidFill>
                  <a:schemeClr val="bg1"/>
                </a:solidFill>
              </a:rPr>
              <a:t>CDBG is a reimbursement grant to the subrecipient.  </a:t>
            </a:r>
          </a:p>
          <a:p>
            <a:pPr indent="-136525">
              <a:defRPr/>
            </a:pPr>
            <a:endParaRPr lang="en-US" sz="1400">
              <a:solidFill>
                <a:schemeClr val="bg1"/>
              </a:solidFill>
            </a:endParaRPr>
          </a:p>
          <a:p>
            <a:pPr indent="-136525">
              <a:defRPr/>
            </a:pPr>
            <a:r>
              <a:rPr lang="en-US" sz="1400">
                <a:solidFill>
                  <a:schemeClr val="bg1"/>
                </a:solidFill>
              </a:rPr>
              <a:t>As such, backup documents must show that the </a:t>
            </a:r>
            <a:r>
              <a:rPr lang="en-US" sz="1400" b="1">
                <a:solidFill>
                  <a:srgbClr val="FFFFCC"/>
                </a:solidFill>
              </a:rPr>
              <a:t>subrecipient has already paid a contractor’s invoices</a:t>
            </a:r>
            <a:r>
              <a:rPr lang="en-US" sz="1400">
                <a:solidFill>
                  <a:schemeClr val="bg1"/>
                </a:solidFill>
              </a:rPr>
              <a:t>.  The company invoices alone are insufficient.</a:t>
            </a:r>
          </a:p>
          <a:p>
            <a:pPr indent="-136525">
              <a:defRPr/>
            </a:pPr>
            <a:endParaRPr lang="en-US" sz="1400">
              <a:solidFill>
                <a:schemeClr val="bg1"/>
              </a:solidFill>
            </a:endParaRPr>
          </a:p>
          <a:p>
            <a:pPr indent="-136525">
              <a:defRPr/>
            </a:pPr>
            <a:r>
              <a:rPr lang="en-US" sz="1400">
                <a:solidFill>
                  <a:schemeClr val="bg1"/>
                </a:solidFill>
              </a:rPr>
              <a:t>Additionally, </a:t>
            </a:r>
            <a:r>
              <a:rPr lang="en-US" sz="1400" b="1">
                <a:solidFill>
                  <a:srgbClr val="FFFFCC"/>
                </a:solidFill>
              </a:rPr>
              <a:t>all Davis Bacon payroll for the work completed to date must also be submitted</a:t>
            </a:r>
            <a:r>
              <a:rPr lang="en-US" sz="1400">
                <a:solidFill>
                  <a:schemeClr val="bg1"/>
                </a:solidFill>
              </a:rPr>
              <a:t> correctly prior to a reimbursement request. </a:t>
            </a:r>
          </a:p>
        </p:txBody>
      </p:sp>
    </p:spTree>
    <p:extLst>
      <p:ext uri="{BB962C8B-B14F-4D97-AF65-F5344CB8AC3E}">
        <p14:creationId xmlns:p14="http://schemas.microsoft.com/office/powerpoint/2010/main" val="569697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How do I maintain timely reporting for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766892" y="6197135"/>
            <a:ext cx="1642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A3D460-FC4F-0DD2-F843-013BFF604A89}"/>
              </a:ext>
            </a:extLst>
          </p:cNvPr>
          <p:cNvSpPr txBox="1"/>
          <p:nvPr/>
        </p:nvSpPr>
        <p:spPr>
          <a:xfrm>
            <a:off x="444725" y="2317091"/>
            <a:ext cx="7613661" cy="2308324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You will submit Quarterly Reports summarizing how well you are executing your planned project.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These reports consist of: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Narratives of your project’s progress (budget, timeline, etc.)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Data collected from clients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Demographics of persons served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600" b="1">
                <a:solidFill>
                  <a:srgbClr val="0074B7"/>
                </a:solidFill>
              </a:rPr>
              <a:t>Quarterly Reports are a requirement of the Subrecipient Agreement.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8EBD59-29DD-6C06-A84A-BA701F2EB4E8}"/>
              </a:ext>
            </a:extLst>
          </p:cNvPr>
          <p:cNvSpPr txBox="1"/>
          <p:nvPr/>
        </p:nvSpPr>
        <p:spPr>
          <a:xfrm>
            <a:off x="14668" y="1911444"/>
            <a:ext cx="3129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  <a:highlight>
                  <a:srgbClr val="FFFFCC"/>
                </a:highlight>
                <a:hlinkClick r:id="rId3"/>
              </a:rPr>
              <a:t>Quarterly Report Form</a:t>
            </a:r>
            <a:endParaRPr lang="en-US" sz="2000" b="1">
              <a:solidFill>
                <a:schemeClr val="accent1"/>
              </a:solidFill>
              <a:highlight>
                <a:srgbClr val="FFFFCC"/>
              </a:highlight>
            </a:endParaRPr>
          </a:p>
        </p:txBody>
      </p:sp>
      <p:graphicFrame>
        <p:nvGraphicFramePr>
          <p:cNvPr id="29" name="Table 6">
            <a:extLst>
              <a:ext uri="{FF2B5EF4-FFF2-40B4-BE49-F238E27FC236}">
                <a16:creationId xmlns:a16="http://schemas.microsoft.com/office/drawing/2014/main" id="{A2DE8295-37DD-0ED3-94F0-7A0A44E8F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96517"/>
              </p:ext>
            </p:extLst>
          </p:nvPr>
        </p:nvGraphicFramePr>
        <p:xfrm>
          <a:off x="8235616" y="2589215"/>
          <a:ext cx="3836519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481">
                  <a:extLst>
                    <a:ext uri="{9D8B030D-6E8A-4147-A177-3AD203B41FA5}">
                      <a16:colId xmlns:a16="http://schemas.microsoft.com/office/drawing/2014/main" val="2565847686"/>
                    </a:ext>
                  </a:extLst>
                </a:gridCol>
                <a:gridCol w="1479478">
                  <a:extLst>
                    <a:ext uri="{9D8B030D-6E8A-4147-A177-3AD203B41FA5}">
                      <a16:colId xmlns:a16="http://schemas.microsoft.com/office/drawing/2014/main" val="1890421491"/>
                    </a:ext>
                  </a:extLst>
                </a:gridCol>
                <a:gridCol w="1407560">
                  <a:extLst>
                    <a:ext uri="{9D8B030D-6E8A-4147-A177-3AD203B41FA5}">
                      <a16:colId xmlns:a16="http://schemas.microsoft.com/office/drawing/2014/main" val="336749280"/>
                    </a:ext>
                  </a:extLst>
                </a:gridCol>
              </a:tblGrid>
              <a:tr h="256403"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Quarter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Reporting 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Reports Due 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40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100" i="0" baseline="3000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 Quarter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April 1 – June 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July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2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100" i="0" baseline="3000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 Quarter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July 1 – Sept 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October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812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100" i="0" baseline="3000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 Quarter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Oct 1 – Dec 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January 6*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214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100" i="0" baseline="3000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 Quarter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Jan 1 – March 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April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3143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34BC7B-CB94-89FF-EDCA-069C28BEAD52}"/>
              </a:ext>
            </a:extLst>
          </p:cNvPr>
          <p:cNvSpPr txBox="1"/>
          <p:nvPr/>
        </p:nvSpPr>
        <p:spPr>
          <a:xfrm>
            <a:off x="8235616" y="4398017"/>
            <a:ext cx="3836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/>
              <a:t>*Date subject to change depending on EPC Finance end-of-year calendar</a:t>
            </a:r>
          </a:p>
        </p:txBody>
      </p:sp>
    </p:spTree>
    <p:extLst>
      <p:ext uri="{BB962C8B-B14F-4D97-AF65-F5344CB8AC3E}">
        <p14:creationId xmlns:p14="http://schemas.microsoft.com/office/powerpoint/2010/main" val="288542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2D5D"/>
                </a:solidFill>
              </a:rPr>
              <a:t>Agenda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F1F93F1-E41F-7668-2260-B50A0E74C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894835"/>
              </p:ext>
            </p:extLst>
          </p:nvPr>
        </p:nvGraphicFramePr>
        <p:xfrm>
          <a:off x="1165647" y="1822074"/>
          <a:ext cx="10058400" cy="383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382">
                  <a:extLst>
                    <a:ext uri="{9D8B030D-6E8A-4147-A177-3AD203B41FA5}">
                      <a16:colId xmlns:a16="http://schemas.microsoft.com/office/drawing/2014/main" val="2565847686"/>
                    </a:ext>
                  </a:extLst>
                </a:gridCol>
                <a:gridCol w="4344719">
                  <a:extLst>
                    <a:ext uri="{9D8B030D-6E8A-4147-A177-3AD203B41FA5}">
                      <a16:colId xmlns:a16="http://schemas.microsoft.com/office/drawing/2014/main" val="1890421491"/>
                    </a:ext>
                  </a:extLst>
                </a:gridCol>
                <a:gridCol w="3888299">
                  <a:extLst>
                    <a:ext uri="{9D8B030D-6E8A-4147-A177-3AD203B41FA5}">
                      <a16:colId xmlns:a16="http://schemas.microsoft.com/office/drawing/2014/main" val="336749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Tools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40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5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Welcome &amp; Introductions</a:t>
                      </a:r>
                    </a:p>
                    <a:p>
                      <a:r>
                        <a:rPr lang="en-US" sz="1050" i="1">
                          <a:solidFill>
                            <a:srgbClr val="60A3D9"/>
                          </a:solidFill>
                        </a:rPr>
                        <a:t>Distribute 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Participant Packet - Handouts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573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5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CDBG Program Overview</a:t>
                      </a:r>
                    </a:p>
                    <a:p>
                      <a:r>
                        <a:rPr lang="en-US" sz="1050" i="1" kern="1200">
                          <a:solidFill>
                            <a:srgbClr val="60A3D9"/>
                          </a:solidFill>
                          <a:latin typeface="+mn-lt"/>
                          <a:ea typeface="+mn-ea"/>
                          <a:cs typeface="+mn-cs"/>
                        </a:rPr>
                        <a:t>What is the history of the program?</a:t>
                      </a:r>
                    </a:p>
                    <a:p>
                      <a:r>
                        <a:rPr lang="en-US" sz="1050" i="1" kern="1200">
                          <a:solidFill>
                            <a:srgbClr val="60A3D9"/>
                          </a:solidFill>
                          <a:latin typeface="+mn-lt"/>
                          <a:ea typeface="+mn-ea"/>
                          <a:cs typeface="+mn-cs"/>
                        </a:rPr>
                        <a:t>How do CDBG goals fulfill community needs?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4"/>
                        </a:rPr>
                        <a:t>2022 Full Project Listing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hlinkClick r:id="rId5"/>
                        </a:rPr>
                        <a:t>2022 CDBG Income Limits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21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10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Connecting to Shared Themes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50" i="1" kern="1200">
                          <a:solidFill>
                            <a:srgbClr val="60A3D9"/>
                          </a:solidFill>
                          <a:latin typeface="+mn-lt"/>
                          <a:ea typeface="+mn-ea"/>
                          <a:cs typeface="+mn-cs"/>
                        </a:rPr>
                        <a:t>What themes drive CDBG initiatives and goals?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50" i="1" kern="1200">
                          <a:solidFill>
                            <a:srgbClr val="60A3D9"/>
                          </a:solidFill>
                          <a:latin typeface="+mn-lt"/>
                          <a:ea typeface="+mn-ea"/>
                          <a:cs typeface="+mn-cs"/>
                        </a:rPr>
                        <a:t>Which theme best exemplifies your organization’s practices?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77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50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CDBG Timeline – a “How-To” Guide</a:t>
                      </a:r>
                    </a:p>
                    <a:p>
                      <a:r>
                        <a:rPr lang="en-US" sz="1050" i="1">
                          <a:solidFill>
                            <a:srgbClr val="60A3D9"/>
                          </a:solidFill>
                        </a:rPr>
                        <a:t>What is the big picture overview of my project?</a:t>
                      </a:r>
                    </a:p>
                    <a:p>
                      <a:r>
                        <a:rPr lang="en-US" sz="1050" i="1">
                          <a:solidFill>
                            <a:srgbClr val="60A3D9"/>
                          </a:solidFill>
                        </a:rPr>
                        <a:t>How do I maintain timely reporting for my project?</a:t>
                      </a:r>
                      <a:endParaRPr lang="en-US" sz="1400">
                        <a:solidFill>
                          <a:srgbClr val="60A3D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hlinkClick r:id="rId6"/>
                        </a:rPr>
                        <a:t>CDBG Homepage</a:t>
                      </a:r>
                      <a:endParaRPr lang="en-US" sz="1200"/>
                    </a:p>
                    <a:p>
                      <a:r>
                        <a:rPr lang="en-US" sz="1200">
                          <a:hlinkClick r:id="rId7"/>
                        </a:rPr>
                        <a:t>Annual Reporting Schedule (One-Pager with Links)</a:t>
                      </a:r>
                      <a:endParaRPr lang="en-US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Sample Subrecipient Agreement</a:t>
                      </a:r>
                      <a:endParaRPr lang="en-US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CDBG Handbook</a:t>
                      </a:r>
                      <a:endParaRPr lang="en-US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2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10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Kahoot – Review Quiz</a:t>
                      </a:r>
                    </a:p>
                    <a:p>
                      <a:r>
                        <a:rPr lang="en-US" sz="1050" i="1">
                          <a:solidFill>
                            <a:srgbClr val="60A3D9"/>
                          </a:solidFill>
                        </a:rPr>
                        <a:t>Use phones to access quiz; win a prize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Join the game at </a:t>
                      </a:r>
                      <a:r>
                        <a:rPr lang="en-US" sz="1200">
                          <a:hlinkClick r:id="rId10"/>
                        </a:rPr>
                        <a:t>www.kahoot.it</a:t>
                      </a:r>
                      <a:endParaRPr lang="en-US" sz="1200"/>
                    </a:p>
                    <a:p>
                      <a:endParaRPr lang="en-US" sz="1200">
                        <a:highlight>
                          <a:srgbClr val="FFFFCC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812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5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2D5D"/>
                          </a:solidFill>
                        </a:rPr>
                        <a:t>Closing &amp; Next Steps</a:t>
                      </a:r>
                    </a:p>
                    <a:p>
                      <a:r>
                        <a:rPr lang="en-US" sz="1050" i="1">
                          <a:solidFill>
                            <a:srgbClr val="60A3D9"/>
                          </a:solidFill>
                        </a:rPr>
                        <a:t>CDBG – Making an 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Project Budget &amp; Timeline:</a:t>
                      </a:r>
                    </a:p>
                    <a:p>
                      <a:r>
                        <a:rPr lang="en-US" sz="1200" dirty="0">
                          <a:hlinkClick r:id="rId11"/>
                        </a:rPr>
                        <a:t>Downloadable PDF</a:t>
                      </a:r>
                      <a:r>
                        <a:rPr lang="en-US" sz="1200" dirty="0"/>
                        <a:t> or </a:t>
                      </a:r>
                      <a:r>
                        <a:rPr lang="en-US" sz="1200" dirty="0">
                          <a:hlinkClick r:id="rId12"/>
                        </a:rPr>
                        <a:t>Electronic Form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21496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F746DAB-0B5D-391E-492E-7530F94DFF34}"/>
              </a:ext>
            </a:extLst>
          </p:cNvPr>
          <p:cNvSpPr txBox="1"/>
          <p:nvPr/>
        </p:nvSpPr>
        <p:spPr>
          <a:xfrm>
            <a:off x="5267852" y="370151"/>
            <a:ext cx="5826868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Access all Materials at: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sng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admin.elpasoco.com/economic-development/</a:t>
            </a:r>
            <a:r>
              <a:rPr lang="en-US" sz="1800" b="0" i="0" u="sng" strike="noStrike" dirty="0" err="1">
                <a:solidFill>
                  <a:srgbClr val="00B0F0"/>
                </a:solidFill>
                <a:effectLst/>
                <a:latin typeface="Open Sans" panose="020B0606030504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cdbg</a:t>
            </a:r>
            <a:r>
              <a:rPr lang="en-US" sz="1800" b="0" i="0" u="sng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n-US" b="0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4099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How do I maintain timely reporting for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Project 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Expiration &amp;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08279C-E7DB-6FE2-33C8-0E6A6C172AFF}"/>
              </a:ext>
            </a:extLst>
          </p:cNvPr>
          <p:cNvSpPr txBox="1"/>
          <p:nvPr/>
        </p:nvSpPr>
        <p:spPr>
          <a:xfrm>
            <a:off x="444725" y="2317091"/>
            <a:ext cx="11486855" cy="2616101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2000" b="1">
                <a:solidFill>
                  <a:srgbClr val="60A3D9"/>
                </a:solidFill>
              </a:rPr>
              <a:t>BEFORE:</a:t>
            </a:r>
            <a:r>
              <a:rPr lang="en-US" sz="1600">
                <a:solidFill>
                  <a:schemeClr val="accent1"/>
                </a:solidFill>
              </a:rPr>
              <a:t>     You will receive two weeks’ notice prior to a monitoring visit.</a:t>
            </a:r>
          </a:p>
          <a:p>
            <a:pPr indent="-136525">
              <a:defRPr/>
            </a:pPr>
            <a:endParaRPr lang="en-US" sz="2000" b="1">
              <a:solidFill>
                <a:srgbClr val="60A3D9"/>
              </a:solidFill>
            </a:endParaRPr>
          </a:p>
          <a:p>
            <a:pPr indent="-136525">
              <a:defRPr/>
            </a:pPr>
            <a:r>
              <a:rPr lang="en-US" sz="2000" b="1">
                <a:solidFill>
                  <a:srgbClr val="60A3D9"/>
                </a:solidFill>
              </a:rPr>
              <a:t>DURING:</a:t>
            </a:r>
            <a:r>
              <a:rPr lang="en-US" sz="1600">
                <a:solidFill>
                  <a:schemeClr val="accent1"/>
                </a:solidFill>
              </a:rPr>
              <a:t>    The monitoring section of your handbook provides examples of look-</a:t>
            </a:r>
            <a:r>
              <a:rPr lang="en-US" sz="1600" err="1">
                <a:solidFill>
                  <a:schemeClr val="accent1"/>
                </a:solidFill>
              </a:rPr>
              <a:t>fors</a:t>
            </a:r>
            <a:r>
              <a:rPr lang="en-US" sz="1600">
                <a:solidFill>
                  <a:schemeClr val="accent1"/>
                </a:solidFill>
              </a:rPr>
              <a:t>* during a visit. </a:t>
            </a:r>
          </a:p>
          <a:p>
            <a:pPr indent="-136525">
              <a:defRPr/>
            </a:pPr>
            <a:endParaRPr lang="en-US" sz="2000" b="1">
              <a:solidFill>
                <a:srgbClr val="60A3D9"/>
              </a:solidFill>
            </a:endParaRPr>
          </a:p>
          <a:p>
            <a:pPr indent="-136525">
              <a:defRPr/>
            </a:pPr>
            <a:r>
              <a:rPr lang="en-US" sz="2000" b="1">
                <a:solidFill>
                  <a:srgbClr val="60A3D9"/>
                </a:solidFill>
              </a:rPr>
              <a:t>AFTER:</a:t>
            </a:r>
            <a:r>
              <a:rPr lang="en-US" sz="1600">
                <a:solidFill>
                  <a:schemeClr val="accent1"/>
                </a:solidFill>
              </a:rPr>
              <a:t>         Following a visit, you will receive an evaluation report with feedback.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indent="-136525">
              <a:defRPr/>
            </a:pPr>
            <a:r>
              <a:rPr lang="en-US" sz="1200" i="1">
                <a:solidFill>
                  <a:srgbClr val="60A3D9"/>
                </a:solidFill>
              </a:rPr>
              <a:t>                                 *Additional look-</a:t>
            </a:r>
            <a:r>
              <a:rPr lang="en-US" sz="1200" i="1" err="1">
                <a:solidFill>
                  <a:srgbClr val="60A3D9"/>
                </a:solidFill>
              </a:rPr>
              <a:t>fors</a:t>
            </a:r>
            <a:r>
              <a:rPr lang="en-US" sz="1200" i="1">
                <a:solidFill>
                  <a:srgbClr val="60A3D9"/>
                </a:solidFill>
              </a:rPr>
              <a:t> may apply; Davis Bacon and Program Income regulations will be monitored as well.</a:t>
            </a:r>
          </a:p>
          <a:p>
            <a:pPr indent="-136525">
              <a:defRPr/>
            </a:pPr>
            <a:endParaRPr lang="en-US" sz="1600" b="1">
              <a:solidFill>
                <a:srgbClr val="0074B7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BA755A-6F71-FBF5-3F63-65E2C7CD6267}"/>
              </a:ext>
            </a:extLst>
          </p:cNvPr>
          <p:cNvSpPr txBox="1"/>
          <p:nvPr/>
        </p:nvSpPr>
        <p:spPr>
          <a:xfrm>
            <a:off x="14667" y="1911444"/>
            <a:ext cx="6081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Monitoring and Site Visits</a:t>
            </a:r>
          </a:p>
        </p:txBody>
      </p:sp>
    </p:spTree>
    <p:extLst>
      <p:ext uri="{BB962C8B-B14F-4D97-AF65-F5344CB8AC3E}">
        <p14:creationId xmlns:p14="http://schemas.microsoft.com/office/powerpoint/2010/main" val="2294972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7583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Timeline – a “How-To” Guide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How do I maintain timely reporting for my project?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061F10B-0FA0-4E2F-5703-BBEFF030C5C9}"/>
              </a:ext>
            </a:extLst>
          </p:cNvPr>
          <p:cNvSpPr/>
          <p:nvPr/>
        </p:nvSpPr>
        <p:spPr>
          <a:xfrm>
            <a:off x="6011770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4C2DB9AE-530E-4940-2413-3DC1A620B217}"/>
              </a:ext>
            </a:extLst>
          </p:cNvPr>
          <p:cNvSpPr/>
          <p:nvPr/>
        </p:nvSpPr>
        <p:spPr>
          <a:xfrm>
            <a:off x="683986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B1C59BD-5CEA-EDE7-E200-00928B3A14EA}"/>
              </a:ext>
            </a:extLst>
          </p:cNvPr>
          <p:cNvSpPr/>
          <p:nvPr/>
        </p:nvSpPr>
        <p:spPr>
          <a:xfrm>
            <a:off x="7667968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81D7CCB4-351C-C871-2ADE-8251EB5A61CC}"/>
              </a:ext>
            </a:extLst>
          </p:cNvPr>
          <p:cNvSpPr/>
          <p:nvPr/>
        </p:nvSpPr>
        <p:spPr>
          <a:xfrm>
            <a:off x="8496067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4D7EBA2E-5300-D091-16D3-1D18322500DD}"/>
              </a:ext>
            </a:extLst>
          </p:cNvPr>
          <p:cNvSpPr/>
          <p:nvPr/>
        </p:nvSpPr>
        <p:spPr>
          <a:xfrm>
            <a:off x="9324166" y="5236395"/>
            <a:ext cx="390418" cy="369870"/>
          </a:xfrm>
          <a:prstGeom prst="flowChartConnector">
            <a:avLst/>
          </a:prstGeom>
          <a:solidFill>
            <a:srgbClr val="60A3D9"/>
          </a:solidFill>
          <a:ln>
            <a:solidFill>
              <a:srgbClr val="60A3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27FDB4D8-3216-57C8-FECB-59BE2C03D547}"/>
              </a:ext>
            </a:extLst>
          </p:cNvPr>
          <p:cNvSpPr/>
          <p:nvPr/>
        </p:nvSpPr>
        <p:spPr>
          <a:xfrm>
            <a:off x="1925378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327CFC29-7E59-AECF-CBE0-D32BD8B59AE4}"/>
              </a:ext>
            </a:extLst>
          </p:cNvPr>
          <p:cNvSpPr/>
          <p:nvPr/>
        </p:nvSpPr>
        <p:spPr>
          <a:xfrm>
            <a:off x="2753477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13901B50-331B-D7A7-A34E-B4F21E0B0A12}"/>
              </a:ext>
            </a:extLst>
          </p:cNvPr>
          <p:cNvSpPr/>
          <p:nvPr/>
        </p:nvSpPr>
        <p:spPr>
          <a:xfrm>
            <a:off x="3581576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D695E340-AC7C-2E41-50B8-8A4DB96136A1}"/>
              </a:ext>
            </a:extLst>
          </p:cNvPr>
          <p:cNvSpPr/>
          <p:nvPr/>
        </p:nvSpPr>
        <p:spPr>
          <a:xfrm>
            <a:off x="4409675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85A3A13C-0803-EDFB-C633-6C7F348C0300}"/>
              </a:ext>
            </a:extLst>
          </p:cNvPr>
          <p:cNvSpPr/>
          <p:nvPr/>
        </p:nvSpPr>
        <p:spPr>
          <a:xfrm>
            <a:off x="5237774" y="5243244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CDE81E4A-94F9-DA1E-5E09-615E16053F46}"/>
              </a:ext>
            </a:extLst>
          </p:cNvPr>
          <p:cNvSpPr/>
          <p:nvPr/>
        </p:nvSpPr>
        <p:spPr>
          <a:xfrm>
            <a:off x="1097279" y="5236395"/>
            <a:ext cx="390418" cy="369870"/>
          </a:xfrm>
          <a:prstGeom prst="flowChartConnector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FFF9BD5-309D-2AAD-DACE-E0A8D85A0203}"/>
              </a:ext>
            </a:extLst>
          </p:cNvPr>
          <p:cNvSpPr txBox="1"/>
          <p:nvPr/>
        </p:nvSpPr>
        <p:spPr>
          <a:xfrm rot="18077508">
            <a:off x="210857" y="6157972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of Award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C68649-ACEB-C6DC-0729-B96572F4B6B9}"/>
              </a:ext>
            </a:extLst>
          </p:cNvPr>
          <p:cNvSpPr txBox="1"/>
          <p:nvPr/>
        </p:nvSpPr>
        <p:spPr>
          <a:xfrm rot="18077508">
            <a:off x="1038956" y="6129681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Environmental Assessments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E8BA9D-D10F-F6D7-B902-84FB99EEF414}"/>
              </a:ext>
            </a:extLst>
          </p:cNvPr>
          <p:cNvSpPr txBox="1"/>
          <p:nvPr/>
        </p:nvSpPr>
        <p:spPr>
          <a:xfrm rot="18077508">
            <a:off x="1867056" y="6167286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Orientation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E245F1-E73D-29CB-F315-F8CEC88EA040}"/>
              </a:ext>
            </a:extLst>
          </p:cNvPr>
          <p:cNvSpPr txBox="1"/>
          <p:nvPr/>
        </p:nvSpPr>
        <p:spPr>
          <a:xfrm rot="18077508">
            <a:off x="3569866" y="6069074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Subrecipient Agreement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72AF1BC-308C-D338-CBF9-6F3B86111305}"/>
              </a:ext>
            </a:extLst>
          </p:cNvPr>
          <p:cNvSpPr txBox="1"/>
          <p:nvPr/>
        </p:nvSpPr>
        <p:spPr>
          <a:xfrm rot="18077508">
            <a:off x="2765904" y="6109751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Budget &amp; Timeline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E82E4C-E65D-DAF2-88BF-6C745BE557F7}"/>
              </a:ext>
            </a:extLst>
          </p:cNvPr>
          <p:cNvSpPr txBox="1"/>
          <p:nvPr/>
        </p:nvSpPr>
        <p:spPr>
          <a:xfrm rot="18077508">
            <a:off x="4367221" y="607333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Final HUD Approval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1D4D2B2-7440-7283-9A77-52BE2518EB07}"/>
              </a:ext>
            </a:extLst>
          </p:cNvPr>
          <p:cNvSpPr txBox="1"/>
          <p:nvPr/>
        </p:nvSpPr>
        <p:spPr>
          <a:xfrm rot="18077508">
            <a:off x="5195320" y="6129680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Notice to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Proceed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B68430-9051-8922-F235-AA92950A8FD0}"/>
              </a:ext>
            </a:extLst>
          </p:cNvPr>
          <p:cNvSpPr txBox="1"/>
          <p:nvPr/>
        </p:nvSpPr>
        <p:spPr>
          <a:xfrm rot="18077508">
            <a:off x="6023420" y="6082647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Reimbursement Requests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AC3BBA-15EE-7C07-6FF5-69E7B1BF860A}"/>
              </a:ext>
            </a:extLst>
          </p:cNvPr>
          <p:cNvSpPr txBox="1"/>
          <p:nvPr/>
        </p:nvSpPr>
        <p:spPr>
          <a:xfrm rot="18077508">
            <a:off x="7726230" y="6069073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Project </a:t>
            </a:r>
          </a:p>
          <a:p>
            <a:pPr algn="r"/>
            <a:r>
              <a:rPr lang="en-US" sz="1100">
                <a:solidFill>
                  <a:srgbClr val="BFD7ED"/>
                </a:solidFill>
              </a:rPr>
              <a:t>Monitoring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70618E8-B94A-AE4C-BF0D-A2B176FB5DF6}"/>
              </a:ext>
            </a:extLst>
          </p:cNvPr>
          <p:cNvSpPr txBox="1"/>
          <p:nvPr/>
        </p:nvSpPr>
        <p:spPr>
          <a:xfrm rot="18077508">
            <a:off x="6922268" y="6109750"/>
            <a:ext cx="1438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>
                <a:solidFill>
                  <a:srgbClr val="BFD7ED"/>
                </a:solidFill>
              </a:rPr>
              <a:t>Quarterly Reports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A8CFD0-1EA7-019D-9960-CB5D5E215813}"/>
              </a:ext>
            </a:extLst>
          </p:cNvPr>
          <p:cNvSpPr txBox="1"/>
          <p:nvPr/>
        </p:nvSpPr>
        <p:spPr>
          <a:xfrm rot="18077508">
            <a:off x="8471206" y="6073332"/>
            <a:ext cx="1438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60A3D9"/>
                </a:solidFill>
              </a:rPr>
              <a:t>Expiration &amp; </a:t>
            </a:r>
          </a:p>
          <a:p>
            <a:pPr algn="r"/>
            <a:r>
              <a:rPr lang="en-US" sz="1100" b="1">
                <a:solidFill>
                  <a:srgbClr val="60A3D9"/>
                </a:solidFill>
              </a:rPr>
              <a:t>Close Out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0EB09E-BECC-9B97-86CA-483666B2F8F3}"/>
              </a:ext>
            </a:extLst>
          </p:cNvPr>
          <p:cNvSpPr txBox="1"/>
          <p:nvPr/>
        </p:nvSpPr>
        <p:spPr>
          <a:xfrm>
            <a:off x="441533" y="2471675"/>
            <a:ext cx="11486855" cy="2062103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indent="-136525">
              <a:defRPr/>
            </a:pPr>
            <a:r>
              <a:rPr lang="en-US" sz="1600">
                <a:solidFill>
                  <a:schemeClr val="accent1"/>
                </a:solidFill>
              </a:rPr>
              <a:t>Upon expiration of your Subrecipient Agreement, your CDBG project should be complete and all CDBG awarded funds should be expended.</a:t>
            </a:r>
          </a:p>
          <a:p>
            <a:pPr indent="-136525"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Any funds not expended by the SRA expiration date are returned to the County for reprogramming.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Submit a Project Close-Out/Completion Report when the SRA expires.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r>
              <a:rPr lang="en-US" sz="1600">
                <a:solidFill>
                  <a:schemeClr val="accent1"/>
                </a:solidFill>
              </a:rPr>
              <a:t>Keep all project files for at least 5 years after close-out in case of a HUD audit or monitoring questions.</a:t>
            </a:r>
          </a:p>
          <a:p>
            <a:pPr marL="149225" indent="-285750">
              <a:buFont typeface="Wingdings" panose="05000000000000000000" pitchFamily="2" charset="2"/>
              <a:buChar char="ü"/>
              <a:defRPr/>
            </a:pPr>
            <a:endParaRPr lang="en-US" sz="160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1600" b="1">
                <a:solidFill>
                  <a:srgbClr val="0074B7"/>
                </a:solidFill>
              </a:rPr>
              <a:t>CDBG funds cannot be used for any expense incurred after the expiration date in the Subrecipient Agreement.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E031EB-1691-43A4-AAC2-9775CFCA20FF}"/>
              </a:ext>
            </a:extLst>
          </p:cNvPr>
          <p:cNvSpPr txBox="1"/>
          <p:nvPr/>
        </p:nvSpPr>
        <p:spPr>
          <a:xfrm>
            <a:off x="14666" y="1911444"/>
            <a:ext cx="1021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Expiration of Subrecipient Agreements &amp; </a:t>
            </a:r>
            <a:r>
              <a:rPr lang="en-US" sz="2000" b="1">
                <a:solidFill>
                  <a:schemeClr val="accent1"/>
                </a:solidFill>
                <a:highlight>
                  <a:srgbClr val="FFFFCC"/>
                </a:highlight>
                <a:hlinkClick r:id="rId3"/>
              </a:rPr>
              <a:t>Project Close-Out/Completion Report</a:t>
            </a:r>
            <a:endParaRPr lang="en-US" sz="2000" b="1">
              <a:solidFill>
                <a:schemeClr val="accent1"/>
              </a:solidFill>
              <a:highlight>
                <a:srgbClr val="FFFF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98462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676" y="374587"/>
            <a:ext cx="10847855" cy="126609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Making Davis-Bacon Work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Specific Requirements for Construction Projects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9BFF9C-9890-74A5-83F7-D52F0CCB1A89}"/>
              </a:ext>
            </a:extLst>
          </p:cNvPr>
          <p:cNvSpPr txBox="1"/>
          <p:nvPr/>
        </p:nvSpPr>
        <p:spPr>
          <a:xfrm rot="16200000">
            <a:off x="-271229" y="3226771"/>
            <a:ext cx="347996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hlinkClick r:id="rId4"/>
              </a:rPr>
              <a:t>Davis-Bacon Explained (2-Min Video)</a:t>
            </a:r>
            <a:endParaRPr lang="en-US" sz="1400"/>
          </a:p>
        </p:txBody>
      </p:sp>
      <p:pic>
        <p:nvPicPr>
          <p:cNvPr id="5" name="Online Media 4" title="Davis-Bacon Explained">
            <a:hlinkClick r:id="" action="ppaction://media"/>
            <a:extLst>
              <a:ext uri="{FF2B5EF4-FFF2-40B4-BE49-F238E27FC236}">
                <a16:creationId xmlns:a16="http://schemas.microsoft.com/office/drawing/2014/main" id="{15DFE590-26E8-E93C-05D3-F2003B654A1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22641" y="1817597"/>
            <a:ext cx="8946716" cy="504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20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FED8EA-E928-D3C0-E3FB-62DAF9D53DC5}"/>
              </a:ext>
            </a:extLst>
          </p:cNvPr>
          <p:cNvSpPr txBox="1"/>
          <p:nvPr/>
        </p:nvSpPr>
        <p:spPr>
          <a:xfrm>
            <a:off x="372588" y="2320593"/>
            <a:ext cx="5421630" cy="2462213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ea typeface="+mn-lt"/>
                <a:cs typeface="+mn-lt"/>
              </a:rPr>
              <a:t>Request for Proposal (RFP’s) &amp; Invitation for Bid (IFB’s)</a:t>
            </a:r>
          </a:p>
          <a:p>
            <a:endParaRPr lang="en-US" sz="1400">
              <a:solidFill>
                <a:schemeClr val="accent1"/>
              </a:solidFill>
              <a:ea typeface="+mn-lt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1400">
                <a:solidFill>
                  <a:schemeClr val="accent1"/>
                </a:solidFill>
                <a:ea typeface="+mn-lt"/>
                <a:cs typeface="+mn-lt"/>
              </a:rPr>
              <a:t>Required HUD forms that must be part of the procurement (RFP/IFB) package include: </a:t>
            </a:r>
          </a:p>
          <a:p>
            <a:endParaRPr lang="en-US" sz="1400">
              <a:solidFill>
                <a:schemeClr val="accent1"/>
              </a:solidFill>
              <a:ea typeface="+mn-lt"/>
              <a:cs typeface="+mn-lt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>
                <a:solidFill>
                  <a:schemeClr val="accent1"/>
                </a:solidFill>
                <a:ea typeface="Open sans"/>
                <a:cs typeface="Open sans"/>
                <a:hlinkClick r:id="rId3"/>
              </a:rPr>
              <a:t>HUD Form 4010</a:t>
            </a:r>
            <a:endParaRPr lang="en-US" sz="1400">
              <a:solidFill>
                <a:schemeClr val="accent1"/>
              </a:solidFill>
              <a:ea typeface="Open sans"/>
              <a:cs typeface="Open sans"/>
            </a:endParaRPr>
          </a:p>
          <a:p>
            <a:pPr lvl="1"/>
            <a:endParaRPr lang="en-US" sz="1400">
              <a:solidFill>
                <a:schemeClr val="accent1"/>
              </a:solidFill>
              <a:ea typeface="Open sans"/>
              <a:cs typeface="Open sans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>
                <a:solidFill>
                  <a:schemeClr val="accent1"/>
                </a:solidFill>
                <a:ea typeface="Open sans"/>
                <a:cs typeface="Open sans"/>
                <a:hlinkClick r:id="rId4"/>
              </a:rPr>
              <a:t>HUD Form 92554M</a:t>
            </a:r>
            <a:endParaRPr lang="en-US" sz="1400">
              <a:solidFill>
                <a:schemeClr val="accent1"/>
              </a:solidFill>
              <a:ea typeface="Open sans"/>
              <a:cs typeface="Open sans"/>
            </a:endParaRPr>
          </a:p>
          <a:p>
            <a:pPr lvl="1"/>
            <a:endParaRPr lang="en-US" sz="1400">
              <a:solidFill>
                <a:schemeClr val="accent1"/>
              </a:solidFill>
              <a:ea typeface="Open sans"/>
              <a:cs typeface="Open sans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>
                <a:solidFill>
                  <a:schemeClr val="accent1"/>
                </a:solidFill>
                <a:ea typeface="Open sans"/>
                <a:cs typeface="Open sans"/>
              </a:rPr>
              <a:t>Applicable Prevailing Wages </a:t>
            </a:r>
          </a:p>
          <a:p>
            <a:pPr lvl="1"/>
            <a:r>
              <a:rPr lang="en-US" sz="1400" i="1">
                <a:solidFill>
                  <a:schemeClr val="accent1"/>
                </a:solidFill>
                <a:ea typeface="Open sans"/>
                <a:cs typeface="Open sans"/>
              </a:rPr>
              <a:t>      </a:t>
            </a:r>
            <a:r>
              <a:rPr lang="en-US" sz="1200" i="1">
                <a:solidFill>
                  <a:schemeClr val="accent1"/>
                </a:solidFill>
                <a:ea typeface="Open sans"/>
                <a:cs typeface="Open sans"/>
              </a:rPr>
              <a:t>(Pulled from sam.gov; our office can also assist with pulling these.)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110122-C2BB-D9F6-DE56-377C8630837E}"/>
              </a:ext>
            </a:extLst>
          </p:cNvPr>
          <p:cNvSpPr txBox="1"/>
          <p:nvPr/>
        </p:nvSpPr>
        <p:spPr>
          <a:xfrm>
            <a:off x="73823" y="1920483"/>
            <a:ext cx="8382113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Required Items for RFPs/IFBs                        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D87C10-AFAA-C488-39D8-0E5EE2A36821}"/>
              </a:ext>
            </a:extLst>
          </p:cNvPr>
          <p:cNvSpPr txBox="1"/>
          <p:nvPr/>
        </p:nvSpPr>
        <p:spPr>
          <a:xfrm>
            <a:off x="6230053" y="2412925"/>
            <a:ext cx="5557981" cy="2277547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>
                <a:solidFill>
                  <a:schemeClr val="accent1"/>
                </a:solidFill>
              </a:rPr>
              <a:t>SAM.GOV </a:t>
            </a:r>
            <a:endParaRPr lang="en-US" sz="1600">
              <a:ea typeface="+mn-lt"/>
              <a:cs typeface="+mn-lt"/>
              <a:hlinkClick r:id="rId5"/>
            </a:endParaRPr>
          </a:p>
          <a:p>
            <a:endParaRPr lang="en-US" sz="1400">
              <a:solidFill>
                <a:schemeClr val="accent1"/>
              </a:solidFill>
              <a:ea typeface="+mn-lt"/>
              <a:cs typeface="+mn-lt"/>
            </a:endParaRPr>
          </a:p>
          <a:p>
            <a:r>
              <a:rPr lang="en-US" sz="1400">
                <a:solidFill>
                  <a:schemeClr val="accent1"/>
                </a:solidFill>
                <a:ea typeface="+mn-lt"/>
                <a:cs typeface="+mn-lt"/>
              </a:rPr>
              <a:t>The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>
                <a:ea typeface="+mn-lt"/>
                <a:cs typeface="+mn-lt"/>
                <a:hlinkClick r:id="rId6"/>
              </a:rPr>
              <a:t>SAM.gov</a:t>
            </a:r>
            <a:r>
              <a:rPr lang="en-US" sz="1400">
                <a:ea typeface="+mn-lt"/>
                <a:cs typeface="+mn-lt"/>
              </a:rPr>
              <a:t> </a:t>
            </a:r>
            <a:r>
              <a:rPr lang="en-US" sz="1400">
                <a:solidFill>
                  <a:schemeClr val="accent1"/>
                </a:solidFill>
                <a:ea typeface="+mn-lt"/>
                <a:cs typeface="+mn-lt"/>
              </a:rPr>
              <a:t>website is an important resource for two reasons:</a:t>
            </a:r>
          </a:p>
          <a:p>
            <a:endParaRPr lang="en-US" sz="1400">
              <a:solidFill>
                <a:schemeClr val="accent1"/>
              </a:solidFill>
              <a:ea typeface="+mn-lt"/>
              <a:cs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>
                <a:solidFill>
                  <a:schemeClr val="accent1"/>
                </a:solidFill>
                <a:ea typeface="Open sans"/>
                <a:cs typeface="Open sans"/>
              </a:rPr>
              <a:t>Prevailing wages are pulled from this site.  </a:t>
            </a:r>
          </a:p>
          <a:p>
            <a:pPr marL="342900" indent="-342900">
              <a:buFont typeface="+mj-lt"/>
              <a:buAutoNum type="arabicPeriod"/>
            </a:pPr>
            <a:endParaRPr lang="en-US" sz="1400">
              <a:solidFill>
                <a:schemeClr val="accent1"/>
              </a:solidFill>
              <a:ea typeface="Open sans"/>
              <a:cs typeface="Open sans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>
                <a:solidFill>
                  <a:schemeClr val="accent1"/>
                </a:solidFill>
                <a:ea typeface="Open sans"/>
                <a:cs typeface="Open sans"/>
              </a:rPr>
              <a:t>All contractors must be registered in this system and not federally debarred to be awarded a contract that utilizes CDBG funding. Confirmation of this registration must be sent to our office before a contract is awarded. 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0D02E84-B30D-67DB-B871-3E2E0C11B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26" y="87963"/>
            <a:ext cx="10847855" cy="126609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Making Davis-Bacon Work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Specific Requirements for Construction Projects</a:t>
            </a:r>
          </a:p>
        </p:txBody>
      </p:sp>
    </p:spTree>
    <p:extLst>
      <p:ext uri="{BB962C8B-B14F-4D97-AF65-F5344CB8AC3E}">
        <p14:creationId xmlns:p14="http://schemas.microsoft.com/office/powerpoint/2010/main" val="3600047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FED8EA-E928-D3C0-E3FB-62DAF9D53DC5}"/>
              </a:ext>
            </a:extLst>
          </p:cNvPr>
          <p:cNvSpPr txBox="1"/>
          <p:nvPr/>
        </p:nvSpPr>
        <p:spPr>
          <a:xfrm>
            <a:off x="332204" y="2311554"/>
            <a:ext cx="4428639" cy="203132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+mn-lt"/>
                <a:cs typeface="+mn-lt"/>
              </a:rPr>
              <a:t>A </a:t>
            </a:r>
            <a:r>
              <a:rPr lang="en-US" sz="1400" b="1" dirty="0">
                <a:solidFill>
                  <a:schemeClr val="accent1"/>
                </a:solidFill>
                <a:ea typeface="+mn-lt"/>
                <a:cs typeface="+mn-lt"/>
                <a:hlinkClick r:id="rId3"/>
              </a:rPr>
              <a:t>Contractor’s Guide to Davis-Bacon &amp; Labor Standards</a:t>
            </a:r>
            <a:r>
              <a:rPr lang="en-US" sz="1400" b="1" dirty="0">
                <a:solidFill>
                  <a:schemeClr val="accent1"/>
                </a:solidFill>
                <a:ea typeface="+mn-lt"/>
                <a:cs typeface="+mn-lt"/>
              </a:rPr>
              <a:t> </a:t>
            </a:r>
            <a:r>
              <a:rPr lang="en-US" sz="1400" dirty="0">
                <a:solidFill>
                  <a:schemeClr val="accent1"/>
                </a:solidFill>
                <a:ea typeface="+mn-lt"/>
                <a:cs typeface="+mn-lt"/>
              </a:rPr>
              <a:t>is available on our website.</a:t>
            </a:r>
          </a:p>
          <a:p>
            <a:endParaRPr lang="en-US" sz="14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+mn-lt"/>
                <a:cs typeface="+mn-lt"/>
              </a:rPr>
              <a:t>Being familiar with this guide is vital to federal regulation compliance success! </a:t>
            </a:r>
          </a:p>
          <a:p>
            <a:endParaRPr lang="en-US" sz="1400" dirty="0">
              <a:solidFill>
                <a:schemeClr val="accent1"/>
              </a:solidFill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1"/>
                </a:solidFill>
                <a:ea typeface="+mn-lt"/>
                <a:cs typeface="+mn-lt"/>
              </a:rPr>
              <a:t>Ensure all </a:t>
            </a:r>
            <a:r>
              <a:rPr lang="en-US" sz="1400" b="1" dirty="0">
                <a:solidFill>
                  <a:schemeClr val="accent1"/>
                </a:solidFill>
                <a:ea typeface="+mn-lt"/>
                <a:cs typeface="+mn-lt"/>
              </a:rPr>
              <a:t>payroll forms </a:t>
            </a:r>
            <a:r>
              <a:rPr lang="en-US" sz="1400" dirty="0">
                <a:solidFill>
                  <a:schemeClr val="accent1"/>
                </a:solidFill>
                <a:ea typeface="+mn-lt"/>
                <a:cs typeface="+mn-lt"/>
              </a:rPr>
              <a:t>are accurate, including proper classification of each employee and the work they’re performing.</a:t>
            </a:r>
            <a:endParaRPr lang="en-US" sz="1400" b="1" dirty="0">
              <a:ea typeface="Open sans"/>
              <a:cs typeface="Open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110122-C2BB-D9F6-DE56-377C8630837E}"/>
              </a:ext>
            </a:extLst>
          </p:cNvPr>
          <p:cNvSpPr txBox="1"/>
          <p:nvPr/>
        </p:nvSpPr>
        <p:spPr>
          <a:xfrm>
            <a:off x="14666" y="1911444"/>
            <a:ext cx="1021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Certified Payroll</a:t>
            </a:r>
            <a:endParaRPr lang="en-US" sz="2000" b="1">
              <a:solidFill>
                <a:schemeClr val="accent1"/>
              </a:solidFill>
              <a:highlight>
                <a:srgbClr val="FFFFCC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D87C10-AFAA-C488-39D8-0E5EE2A36821}"/>
              </a:ext>
            </a:extLst>
          </p:cNvPr>
          <p:cNvSpPr txBox="1"/>
          <p:nvPr/>
        </p:nvSpPr>
        <p:spPr>
          <a:xfrm>
            <a:off x="5150884" y="2038391"/>
            <a:ext cx="6708912" cy="3016210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accent1"/>
                </a:solidFill>
                <a:ea typeface="+mn-lt"/>
                <a:cs typeface="+mn-lt"/>
              </a:rPr>
              <a:t>Prevailing Wages + Fringe Benefits:</a:t>
            </a:r>
          </a:p>
          <a:p>
            <a:endParaRPr lang="en-US" sz="160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800">
              <a:ea typeface="Open sans"/>
              <a:cs typeface="Open sans"/>
            </a:endParaRPr>
          </a:p>
          <a:p>
            <a:r>
              <a:rPr lang="en-US" sz="1400" i="1">
                <a:solidFill>
                  <a:srgbClr val="0074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</a:t>
            </a:r>
            <a:r>
              <a:rPr lang="en-US" sz="1400" b="1" i="1">
                <a:solidFill>
                  <a:srgbClr val="0074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en-US" sz="1400" i="1">
                <a:solidFill>
                  <a:srgbClr val="0074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contributing the funds to one of the acceptable benefits above, then the fringe benefit must be paid out in cash to the employee.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0D02E84-B30D-67DB-B871-3E2E0C11B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676" y="374587"/>
            <a:ext cx="10847855" cy="126609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Making Davis-Bacon Work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Specific Requirements for Construction Projects</a:t>
            </a:r>
          </a:p>
        </p:txBody>
      </p:sp>
      <p:graphicFrame>
        <p:nvGraphicFramePr>
          <p:cNvPr id="17" name="Table 6">
            <a:extLst>
              <a:ext uri="{FF2B5EF4-FFF2-40B4-BE49-F238E27FC236}">
                <a16:creationId xmlns:a16="http://schemas.microsoft.com/office/drawing/2014/main" id="{CD0B982F-0A91-DB39-C483-79443A168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30943"/>
              </p:ext>
            </p:extLst>
          </p:nvPr>
        </p:nvGraphicFramePr>
        <p:xfrm>
          <a:off x="5857511" y="2438501"/>
          <a:ext cx="5295658" cy="191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788">
                  <a:extLst>
                    <a:ext uri="{9D8B030D-6E8A-4147-A177-3AD203B41FA5}">
                      <a16:colId xmlns:a16="http://schemas.microsoft.com/office/drawing/2014/main" val="1890421491"/>
                    </a:ext>
                  </a:extLst>
                </a:gridCol>
                <a:gridCol w="2581870">
                  <a:extLst>
                    <a:ext uri="{9D8B030D-6E8A-4147-A177-3AD203B41FA5}">
                      <a16:colId xmlns:a16="http://schemas.microsoft.com/office/drawing/2014/main" val="336749280"/>
                    </a:ext>
                  </a:extLst>
                </a:gridCol>
              </a:tblGrid>
              <a:tr h="256403"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Health Insurance Premiums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Contributions Required by Federal, State, or Local Laws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40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Retirement Contributions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i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Social Security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2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Life Insurance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October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812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Vacation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i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Some Disability Insurance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214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Other Paid Leave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April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314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749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EB0B7D-44B0-4ACE-07C5-D28A55FEEBDF}"/>
              </a:ext>
            </a:extLst>
          </p:cNvPr>
          <p:cNvSpPr/>
          <p:nvPr/>
        </p:nvSpPr>
        <p:spPr>
          <a:xfrm>
            <a:off x="0" y="5120641"/>
            <a:ext cx="12192000" cy="17373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FED8EA-E928-D3C0-E3FB-62DAF9D53DC5}"/>
              </a:ext>
            </a:extLst>
          </p:cNvPr>
          <p:cNvSpPr txBox="1"/>
          <p:nvPr/>
        </p:nvSpPr>
        <p:spPr>
          <a:xfrm>
            <a:off x="332204" y="2582320"/>
            <a:ext cx="4428639" cy="138499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accent1"/>
                </a:solidFill>
                <a:ea typeface="+mn-lt"/>
                <a:cs typeface="+mn-lt"/>
              </a:rPr>
              <a:t>El Paso County staff will conduct </a:t>
            </a:r>
            <a:r>
              <a:rPr lang="en-US" sz="1400" b="1">
                <a:solidFill>
                  <a:schemeClr val="accent1"/>
                </a:solidFill>
                <a:ea typeface="+mn-lt"/>
                <a:cs typeface="+mn-lt"/>
              </a:rPr>
              <a:t>on-site interviews</a:t>
            </a:r>
            <a:r>
              <a:rPr lang="en-US" sz="1400">
                <a:solidFill>
                  <a:schemeClr val="accent1"/>
                </a:solidFill>
                <a:ea typeface="+mn-lt"/>
                <a:cs typeface="+mn-lt"/>
              </a:rPr>
              <a:t> to verify certified payrolls.</a:t>
            </a:r>
          </a:p>
          <a:p>
            <a:endParaRPr lang="en-US" sz="1400">
              <a:solidFill>
                <a:schemeClr val="accent1"/>
              </a:solidFill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accent1"/>
                </a:solidFill>
                <a:ea typeface="+mn-lt"/>
                <a:cs typeface="+mn-lt"/>
              </a:rPr>
              <a:t>These interviews take only a few minutes and usually a sample of your workers are asked to participate.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110122-C2BB-D9F6-DE56-377C8630837E}"/>
              </a:ext>
            </a:extLst>
          </p:cNvPr>
          <p:cNvSpPr txBox="1"/>
          <p:nvPr/>
        </p:nvSpPr>
        <p:spPr>
          <a:xfrm>
            <a:off x="14666" y="1911444"/>
            <a:ext cx="1021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Onsite Interviews</a:t>
            </a:r>
            <a:endParaRPr lang="en-US" sz="2000" b="1">
              <a:solidFill>
                <a:schemeClr val="accent1"/>
              </a:solidFill>
              <a:highlight>
                <a:srgbClr val="FFFFCC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D87C10-AFAA-C488-39D8-0E5EE2A36821}"/>
              </a:ext>
            </a:extLst>
          </p:cNvPr>
          <p:cNvSpPr txBox="1"/>
          <p:nvPr/>
        </p:nvSpPr>
        <p:spPr>
          <a:xfrm>
            <a:off x="5150884" y="1920895"/>
            <a:ext cx="6708912" cy="3077766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ea typeface="+mn-lt"/>
                <a:cs typeface="+mn-lt"/>
              </a:rPr>
              <a:t>On Construction Site:</a:t>
            </a:r>
          </a:p>
          <a:p>
            <a:endParaRPr lang="en-US" sz="1600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600" dirty="0">
              <a:solidFill>
                <a:schemeClr val="accent1"/>
              </a:solidFill>
              <a:ea typeface="+mn-lt"/>
              <a:cs typeface="+mn-lt"/>
            </a:endParaRPr>
          </a:p>
          <a:p>
            <a:endParaRPr lang="en-US" sz="1800" dirty="0">
              <a:ea typeface="Open sans"/>
              <a:cs typeface="Open sans"/>
            </a:endParaRPr>
          </a:p>
          <a:p>
            <a:pPr algn="ctr"/>
            <a:r>
              <a:rPr lang="en-US" sz="1400" i="1" dirty="0">
                <a:solidFill>
                  <a:srgbClr val="0074B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 Certified Payroll and Construction Activity Reports to </a:t>
            </a:r>
          </a:p>
          <a:p>
            <a:pPr algn="ctr"/>
            <a:r>
              <a:rPr lang="en-US" sz="1400" b="0" i="1" u="sng" strike="noStrike" dirty="0">
                <a:solidFill>
                  <a:srgbClr val="67AABF"/>
                </a:solidFill>
                <a:effectLst/>
                <a:latin typeface="Open Sans" panose="020B0606030504020204" pitchFamily="34" charset="0"/>
                <a:hlinkClick r:id="rId3"/>
              </a:rPr>
              <a:t>CDBG@elpasoco.com</a:t>
            </a:r>
            <a:endParaRPr lang="en-US" sz="1400" i="1" dirty="0">
              <a:solidFill>
                <a:srgbClr val="0074B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0D02E84-B30D-67DB-B871-3E2E0C11B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676" y="374587"/>
            <a:ext cx="10847855" cy="126609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Making Davis-Bacon Work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Specific Requirements for Construction Projects</a:t>
            </a:r>
          </a:p>
        </p:txBody>
      </p:sp>
      <p:graphicFrame>
        <p:nvGraphicFramePr>
          <p:cNvPr id="17" name="Table 6">
            <a:extLst>
              <a:ext uri="{FF2B5EF4-FFF2-40B4-BE49-F238E27FC236}">
                <a16:creationId xmlns:a16="http://schemas.microsoft.com/office/drawing/2014/main" id="{CD0B982F-0A91-DB39-C483-79443A168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494789"/>
              </p:ext>
            </p:extLst>
          </p:nvPr>
        </p:nvGraphicFramePr>
        <p:xfrm>
          <a:off x="5857511" y="2298282"/>
          <a:ext cx="5295658" cy="20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788">
                  <a:extLst>
                    <a:ext uri="{9D8B030D-6E8A-4147-A177-3AD203B41FA5}">
                      <a16:colId xmlns:a16="http://schemas.microsoft.com/office/drawing/2014/main" val="1890421491"/>
                    </a:ext>
                  </a:extLst>
                </a:gridCol>
                <a:gridCol w="2581870">
                  <a:extLst>
                    <a:ext uri="{9D8B030D-6E8A-4147-A177-3AD203B41FA5}">
                      <a16:colId xmlns:a16="http://schemas.microsoft.com/office/drawing/2014/main" val="336749280"/>
                    </a:ext>
                  </a:extLst>
                </a:gridCol>
              </a:tblGrid>
              <a:tr h="256403"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What to Post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What to Submit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A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4037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endParaRPr lang="en-US" sz="1100" i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Prevailing Wages Posted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b="1" i="0">
                          <a:solidFill>
                            <a:schemeClr val="tx1"/>
                          </a:solidFill>
                        </a:rPr>
                        <a:t>Certified Payroll: </a:t>
                      </a:r>
                    </a:p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Submitted Weekly via Email</a:t>
                      </a:r>
                    </a:p>
                    <a:p>
                      <a:pPr algn="ctr"/>
                      <a:r>
                        <a:rPr lang="en-US" sz="1000" i="1">
                          <a:solidFill>
                            <a:schemeClr val="tx1"/>
                          </a:solidFill>
                        </a:rPr>
                        <a:t>(Originals w/ signature sent at project closeout)</a:t>
                      </a:r>
                    </a:p>
                    <a:p>
                      <a:pPr algn="ctr"/>
                      <a:endParaRPr lang="en-US" sz="1000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212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endParaRPr lang="en-US" sz="1100" i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Davis Bacon Poster Posted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i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b="1" i="0">
                          <a:solidFill>
                            <a:schemeClr val="tx1"/>
                          </a:solidFill>
                        </a:rPr>
                        <a:t>Construction Activity Report:</a:t>
                      </a:r>
                    </a:p>
                    <a:p>
                      <a:pPr algn="ctr"/>
                      <a:r>
                        <a:rPr lang="en-US" sz="1100" i="0">
                          <a:solidFill>
                            <a:schemeClr val="tx1"/>
                          </a:solidFill>
                        </a:rPr>
                        <a:t>Submitted ASAP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214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028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6C9D135-2BF4-4694-8732-88EEE18AA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78FCE6-4D20-4A9A-90B4-C948024E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BCBF307-3BC6-4D33-BC45-E7DADD14F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9C77DBE-43B2-4580-9C81-52DE557B7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E2EEEB7-07F4-4B3C-A872-E13A22D84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783531-EA58-43DF-87E8-22FECA7A85BD}"/>
              </a:ext>
            </a:extLst>
          </p:cNvPr>
          <p:cNvSpPr txBox="1"/>
          <p:nvPr/>
        </p:nvSpPr>
        <p:spPr>
          <a:xfrm>
            <a:off x="8075254" y="1573731"/>
            <a:ext cx="3659246" cy="2926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Kahoot</a:t>
            </a: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Review</a:t>
            </a: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Quiz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33F139-16D4-4A34-9C64-4B22E8E82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95E0AB-EA37-4CBB-3E2B-42D1ADDFB0E1}"/>
              </a:ext>
            </a:extLst>
          </p:cNvPr>
          <p:cNvSpPr txBox="1"/>
          <p:nvPr/>
        </p:nvSpPr>
        <p:spPr>
          <a:xfrm>
            <a:off x="1369399" y="1813173"/>
            <a:ext cx="4818108" cy="3231654"/>
          </a:xfrm>
          <a:prstGeom prst="rect">
            <a:avLst/>
          </a:prstGeom>
          <a:noFill/>
          <a:ln w="28575"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/>
              <a:t>Join the game at:</a:t>
            </a:r>
          </a:p>
          <a:p>
            <a:endParaRPr lang="en-US" sz="2800"/>
          </a:p>
          <a:p>
            <a:r>
              <a:rPr lang="en-US" sz="3600" b="1">
                <a:highlight>
                  <a:srgbClr val="FFFFCC"/>
                </a:highlight>
                <a:hlinkClick r:id="rId3"/>
              </a:rPr>
              <a:t>www.Kahoot.it</a:t>
            </a:r>
            <a:endParaRPr lang="en-US" sz="3600" b="1">
              <a:highlight>
                <a:srgbClr val="FFFFCC"/>
              </a:highlight>
            </a:endParaRPr>
          </a:p>
          <a:p>
            <a:endParaRPr lang="en-US" sz="2800"/>
          </a:p>
          <a:p>
            <a:r>
              <a:rPr lang="en-US" sz="2800"/>
              <a:t>Type in the </a:t>
            </a:r>
            <a:r>
              <a:rPr lang="en-US" sz="2800" b="1"/>
              <a:t>Game PIN</a:t>
            </a:r>
          </a:p>
          <a:p>
            <a:r>
              <a:rPr lang="en-US" sz="2800"/>
              <a:t>Type in your </a:t>
            </a:r>
            <a:r>
              <a:rPr lang="en-US" sz="2800" b="1"/>
              <a:t>First Name</a:t>
            </a:r>
          </a:p>
          <a:p>
            <a:r>
              <a:rPr lang="en-US" sz="2800" b="1"/>
              <a:t>Click to Join!</a:t>
            </a:r>
          </a:p>
        </p:txBody>
      </p:sp>
    </p:spTree>
    <p:extLst>
      <p:ext uri="{BB962C8B-B14F-4D97-AF65-F5344CB8AC3E}">
        <p14:creationId xmlns:p14="http://schemas.microsoft.com/office/powerpoint/2010/main" val="3653932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4D2264D-8079-139C-ABE1-05F43C204352}"/>
              </a:ext>
            </a:extLst>
          </p:cNvPr>
          <p:cNvSpPr txBox="1">
            <a:spLocks/>
          </p:cNvSpPr>
          <p:nvPr/>
        </p:nvSpPr>
        <p:spPr>
          <a:xfrm>
            <a:off x="4622717" y="1645920"/>
            <a:ext cx="7319175" cy="20544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>
                <a:solidFill>
                  <a:srgbClr val="002D5D"/>
                </a:solidFill>
              </a:rPr>
              <a:t>Closing &amp; </a:t>
            </a:r>
          </a:p>
          <a:p>
            <a:r>
              <a:rPr lang="en-US" sz="6600" b="1">
                <a:solidFill>
                  <a:srgbClr val="002D5D"/>
                </a:solidFill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134797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Closing &amp; Next Steps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CDBG – Making an Impact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2853E2-7B77-8105-7018-70809B19D35E}"/>
              </a:ext>
            </a:extLst>
          </p:cNvPr>
          <p:cNvSpPr txBox="1"/>
          <p:nvPr/>
        </p:nvSpPr>
        <p:spPr>
          <a:xfrm>
            <a:off x="7971181" y="2017307"/>
            <a:ext cx="3550766" cy="4031873"/>
          </a:xfrm>
          <a:prstGeom prst="rect">
            <a:avLst/>
          </a:prstGeom>
          <a:noFill/>
          <a:ln w="19050"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  <a:p>
            <a:pPr algn="ctr"/>
            <a:r>
              <a:rPr lang="en-US" sz="4000" b="1">
                <a:solidFill>
                  <a:srgbClr val="60A3D9"/>
                </a:solidFill>
              </a:rPr>
              <a:t>THANK YOU</a:t>
            </a:r>
          </a:p>
          <a:p>
            <a:pPr algn="ctr"/>
            <a:endParaRPr lang="en-US">
              <a:solidFill>
                <a:schemeClr val="accent1"/>
              </a:solidFill>
            </a:endParaRPr>
          </a:p>
          <a:p>
            <a:pPr algn="ctr"/>
            <a:r>
              <a:rPr lang="en-US">
                <a:solidFill>
                  <a:schemeClr val="accent1"/>
                </a:solidFill>
              </a:rPr>
              <a:t>Thank you for your commitment to creating and maintaining vibrant communities!</a:t>
            </a:r>
          </a:p>
          <a:p>
            <a:pPr algn="ctr"/>
            <a:endParaRPr lang="en-US">
              <a:solidFill>
                <a:schemeClr val="accent1"/>
              </a:solidFill>
            </a:endParaRPr>
          </a:p>
          <a:p>
            <a:pPr algn="ctr"/>
            <a:r>
              <a:rPr lang="en-US">
                <a:solidFill>
                  <a:schemeClr val="accent1"/>
                </a:solidFill>
              </a:rPr>
              <a:t>Your CDBG projects make a lasting, positive impact on our local economy and its residents.</a:t>
            </a:r>
          </a:p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E843BF0-73E9-E552-7012-C0C882307A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2204776"/>
              </p:ext>
            </p:extLst>
          </p:nvPr>
        </p:nvGraphicFramePr>
        <p:xfrm>
          <a:off x="471114" y="1848676"/>
          <a:ext cx="7251590" cy="436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164E768-8227-1546-F515-D171ACBBCDFF}"/>
              </a:ext>
            </a:extLst>
          </p:cNvPr>
          <p:cNvSpPr txBox="1"/>
          <p:nvPr/>
        </p:nvSpPr>
        <p:spPr>
          <a:xfrm rot="16200000">
            <a:off x="1282204" y="4629031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$516,222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E522FE-83A5-FCE5-D2CD-0D7CA3D99588}"/>
              </a:ext>
            </a:extLst>
          </p:cNvPr>
          <p:cNvSpPr txBox="1"/>
          <p:nvPr/>
        </p:nvSpPr>
        <p:spPr>
          <a:xfrm rot="16200000">
            <a:off x="1802615" y="4518231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$658,142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B6DD89-8F81-C560-6801-8A150672D10B}"/>
              </a:ext>
            </a:extLst>
          </p:cNvPr>
          <p:cNvSpPr txBox="1"/>
          <p:nvPr/>
        </p:nvSpPr>
        <p:spPr>
          <a:xfrm rot="16200000">
            <a:off x="2416517" y="3738242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$1,182,290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9EB8B2-F151-8784-6E7F-913BF4C95A3F}"/>
              </a:ext>
            </a:extLst>
          </p:cNvPr>
          <p:cNvSpPr txBox="1"/>
          <p:nvPr/>
        </p:nvSpPr>
        <p:spPr>
          <a:xfrm rot="16200000">
            <a:off x="3071621" y="4274952"/>
            <a:ext cx="789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$816,065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F532DA-673C-A3B0-D3E0-9133AEAB89E4}"/>
              </a:ext>
            </a:extLst>
          </p:cNvPr>
          <p:cNvSpPr txBox="1"/>
          <p:nvPr/>
        </p:nvSpPr>
        <p:spPr>
          <a:xfrm rot="16200000">
            <a:off x="3573774" y="4232595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$848,325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1986D9-581A-5EA4-EB73-C34592388A89}"/>
              </a:ext>
            </a:extLst>
          </p:cNvPr>
          <p:cNvSpPr txBox="1"/>
          <p:nvPr/>
        </p:nvSpPr>
        <p:spPr>
          <a:xfrm rot="16200000">
            <a:off x="4113838" y="4201647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$873,222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F77FB8-9274-CE99-1DB4-653F874BF0B1}"/>
              </a:ext>
            </a:extLst>
          </p:cNvPr>
          <p:cNvSpPr txBox="1"/>
          <p:nvPr/>
        </p:nvSpPr>
        <p:spPr>
          <a:xfrm rot="16200000">
            <a:off x="4708512" y="4043755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$990,408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0CDB16-6348-6C16-084D-361630FC8252}"/>
              </a:ext>
            </a:extLst>
          </p:cNvPr>
          <p:cNvSpPr txBox="1"/>
          <p:nvPr/>
        </p:nvSpPr>
        <p:spPr>
          <a:xfrm rot="16200000">
            <a:off x="5326883" y="4196678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$883,318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B98B76-E364-8350-F44F-6881E86A8C9B}"/>
              </a:ext>
            </a:extLst>
          </p:cNvPr>
          <p:cNvSpPr txBox="1"/>
          <p:nvPr/>
        </p:nvSpPr>
        <p:spPr>
          <a:xfrm rot="16200000">
            <a:off x="5763651" y="4274953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$792,971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8EAE2E-42EA-E3CF-E5DD-E81FCA987822}"/>
              </a:ext>
            </a:extLst>
          </p:cNvPr>
          <p:cNvSpPr txBox="1"/>
          <p:nvPr/>
        </p:nvSpPr>
        <p:spPr>
          <a:xfrm rot="16200000">
            <a:off x="6410745" y="2406061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$2,196,139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B780AB-0BC5-A21F-66A6-621EF764A510}"/>
              </a:ext>
            </a:extLst>
          </p:cNvPr>
          <p:cNvSpPr txBox="1"/>
          <p:nvPr/>
        </p:nvSpPr>
        <p:spPr>
          <a:xfrm rot="16200000">
            <a:off x="6995924" y="3800242"/>
            <a:ext cx="8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60A3D9"/>
                </a:solidFill>
              </a:rPr>
              <a:t>$1,011,327</a:t>
            </a:r>
          </a:p>
        </p:txBody>
      </p:sp>
    </p:spTree>
    <p:extLst>
      <p:ext uri="{BB962C8B-B14F-4D97-AF65-F5344CB8AC3E}">
        <p14:creationId xmlns:p14="http://schemas.microsoft.com/office/powerpoint/2010/main" val="1889603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C15CC95-D15C-492D-B567-D0F8578E9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7C7D1C-EDCD-42CA-9A7D-BDAF0CE3A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35CEEA-4A27-4008-A0D3-23EBA1C4E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356A2EC-03A6-4D34-98C0-E07DE1859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3E1F5B9-DD4A-450C-BEDB-4EEF73BD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2815" y="267131"/>
            <a:ext cx="6405063" cy="18966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002D5D"/>
                </a:solidFill>
              </a:rPr>
              <a:t>Community Development </a:t>
            </a:r>
            <a:br>
              <a:rPr lang="en-US" sz="4400" dirty="0">
                <a:solidFill>
                  <a:srgbClr val="002D5D"/>
                </a:solidFill>
              </a:rPr>
            </a:br>
            <a:r>
              <a:rPr lang="en-US" sz="4400" dirty="0">
                <a:solidFill>
                  <a:srgbClr val="002D5D"/>
                </a:solidFill>
              </a:rPr>
              <a:t>Block Grant Program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EBF212-BEAC-42E5-B3B1-9403F6E9B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247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13075F7-E0DE-4464-8452-04644BDC4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53F806E-C6E5-4496-86DF-BF50F97A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27AA500C-EDD5-7B4F-F17C-8D77878220BB}"/>
              </a:ext>
            </a:extLst>
          </p:cNvPr>
          <p:cNvSpPr txBox="1">
            <a:spLocks/>
          </p:cNvSpPr>
          <p:nvPr/>
        </p:nvSpPr>
        <p:spPr>
          <a:xfrm>
            <a:off x="5181247" y="2197285"/>
            <a:ext cx="6470684" cy="467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paso County Economic Development</a:t>
            </a:r>
          </a:p>
        </p:txBody>
      </p: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B1064B11-4055-A872-B989-4F35F2A2C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461" y="85530"/>
            <a:ext cx="4001315" cy="40013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621CBB-07CB-E218-3FC1-8D639E1DFB2B}"/>
              </a:ext>
            </a:extLst>
          </p:cNvPr>
          <p:cNvSpPr txBox="1"/>
          <p:nvPr/>
        </p:nvSpPr>
        <p:spPr>
          <a:xfrm>
            <a:off x="5181247" y="2698012"/>
            <a:ext cx="609750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002D5D"/>
                </a:solidFill>
                <a:effectLst/>
                <a:latin typeface="Open Sans" panose="020B0606030504020204" pitchFamily="34" charset="0"/>
              </a:rPr>
              <a:t>For additional information, please contact:</a:t>
            </a:r>
            <a:endParaRPr lang="en-US" sz="1800" b="1" i="0" u="none" strike="noStrike" dirty="0">
              <a:solidFill>
                <a:srgbClr val="6F6F74"/>
              </a:solidFill>
              <a:effectLst/>
              <a:latin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000" b="0" i="1" u="none" strike="noStrike" dirty="0">
                <a:solidFill>
                  <a:srgbClr val="0074B7"/>
                </a:solidFill>
                <a:effectLst/>
                <a:latin typeface="Open Sans" panose="020B0606030504020204" pitchFamily="34" charset="0"/>
              </a:rPr>
              <a:t>CDBG@elpasoco.com</a:t>
            </a:r>
            <a:endParaRPr lang="en-US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br>
              <a:rPr lang="en-US" sz="1600" b="0" i="1" u="none" strike="noStrike" dirty="0">
                <a:solidFill>
                  <a:srgbClr val="6F6F74"/>
                </a:solidFill>
                <a:effectLst/>
                <a:latin typeface="Calibri" panose="020F0502020204030204" pitchFamily="34" charset="0"/>
              </a:rPr>
            </a:br>
            <a:endParaRPr lang="en-US" sz="1600" b="0" i="1" u="none" strike="noStrike" dirty="0">
              <a:solidFill>
                <a:srgbClr val="6F6F74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3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4D2264D-8079-139C-ABE1-05F43C204352}"/>
              </a:ext>
            </a:extLst>
          </p:cNvPr>
          <p:cNvSpPr txBox="1">
            <a:spLocks/>
          </p:cNvSpPr>
          <p:nvPr/>
        </p:nvSpPr>
        <p:spPr>
          <a:xfrm>
            <a:off x="4622717" y="1645920"/>
            <a:ext cx="7319175" cy="20544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>
                <a:solidFill>
                  <a:srgbClr val="002D5D"/>
                </a:solidFill>
              </a:rPr>
              <a:t>CDBG Program Overview</a:t>
            </a:r>
          </a:p>
        </p:txBody>
      </p:sp>
    </p:spTree>
    <p:extLst>
      <p:ext uri="{BB962C8B-B14F-4D97-AF65-F5344CB8AC3E}">
        <p14:creationId xmlns:p14="http://schemas.microsoft.com/office/powerpoint/2010/main" val="279259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Program Overview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What is the history of the program?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FE92A8-75C3-EF8C-5945-E7F9C9FEC0A4}"/>
              </a:ext>
            </a:extLst>
          </p:cNvPr>
          <p:cNvSpPr txBox="1"/>
          <p:nvPr/>
        </p:nvSpPr>
        <p:spPr>
          <a:xfrm>
            <a:off x="3139724" y="2136448"/>
            <a:ext cx="7508336" cy="3785652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1"/>
                </a:solidFill>
              </a:rPr>
              <a:t>The CDBG program began in 1974 and is one of the longest running Housing and Urban Development programs.</a:t>
            </a:r>
          </a:p>
          <a:p>
            <a:endParaRPr lang="en-US" sz="2000">
              <a:solidFill>
                <a:schemeClr val="accent1"/>
              </a:solidFill>
            </a:endParaRPr>
          </a:p>
          <a:p>
            <a:endParaRPr lang="en-US" sz="2000">
              <a:solidFill>
                <a:schemeClr val="accent1"/>
              </a:solidFill>
            </a:endParaRPr>
          </a:p>
          <a:p>
            <a:r>
              <a:rPr lang="en-US" sz="2000">
                <a:solidFill>
                  <a:schemeClr val="accent1"/>
                </a:solidFill>
              </a:rPr>
              <a:t>El Paso County was designated as a CDBG Entitlement Community in 2009.</a:t>
            </a:r>
          </a:p>
          <a:p>
            <a:endParaRPr lang="en-US" sz="2000">
              <a:solidFill>
                <a:schemeClr val="accent1"/>
              </a:solidFill>
            </a:endParaRPr>
          </a:p>
          <a:p>
            <a:endParaRPr lang="en-US" sz="2000">
              <a:solidFill>
                <a:schemeClr val="accent1"/>
              </a:solidFill>
            </a:endParaRPr>
          </a:p>
          <a:p>
            <a:r>
              <a:rPr lang="en-US" sz="2000">
                <a:solidFill>
                  <a:schemeClr val="accent1"/>
                </a:solidFill>
              </a:rPr>
              <a:t>Today, the Community Development Block Grant  (CDBG) program is a federally funded, flexible program that provides communities with resources to address a wide range of unique community development needs.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77DB73-8365-0839-4318-BCFD421B3B35}"/>
              </a:ext>
            </a:extLst>
          </p:cNvPr>
          <p:cNvSpPr txBox="1"/>
          <p:nvPr/>
        </p:nvSpPr>
        <p:spPr>
          <a:xfrm>
            <a:off x="1251104" y="4498578"/>
            <a:ext cx="1888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BFD7ED"/>
                </a:solidFill>
              </a:rPr>
              <a:t>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458FA8-6A59-B90A-DEEF-9E3B3D75ABF7}"/>
              </a:ext>
            </a:extLst>
          </p:cNvPr>
          <p:cNvSpPr txBox="1"/>
          <p:nvPr/>
        </p:nvSpPr>
        <p:spPr>
          <a:xfrm>
            <a:off x="1251104" y="3321388"/>
            <a:ext cx="1888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BFD7ED"/>
                </a:solidFill>
              </a:rPr>
              <a:t>2009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EFB1A9-E1CE-EB2A-732B-860700BA3A81}"/>
              </a:ext>
            </a:extLst>
          </p:cNvPr>
          <p:cNvSpPr txBox="1"/>
          <p:nvPr/>
        </p:nvSpPr>
        <p:spPr>
          <a:xfrm>
            <a:off x="1251104" y="2062100"/>
            <a:ext cx="1888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BFD7ED"/>
                </a:solidFill>
              </a:rPr>
              <a:t>1974</a:t>
            </a:r>
          </a:p>
        </p:txBody>
      </p:sp>
    </p:spTree>
    <p:extLst>
      <p:ext uri="{BB962C8B-B14F-4D97-AF65-F5344CB8AC3E}">
        <p14:creationId xmlns:p14="http://schemas.microsoft.com/office/powerpoint/2010/main" val="111077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CDBG Program Overview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How do CDBG goals fulfill community needs?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FE92A8-75C3-EF8C-5945-E7F9C9FEC0A4}"/>
              </a:ext>
            </a:extLst>
          </p:cNvPr>
          <p:cNvSpPr txBox="1"/>
          <p:nvPr/>
        </p:nvSpPr>
        <p:spPr>
          <a:xfrm>
            <a:off x="3879128" y="4542092"/>
            <a:ext cx="8012537" cy="1600438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>
                <a:solidFill>
                  <a:schemeClr val="accent1"/>
                </a:solidFill>
              </a:rPr>
              <a:t>The County’s CDBG goals are consistent with the federal CDBG goals and the County’s Strategic Plan. 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>
                <a:solidFill>
                  <a:schemeClr val="accent1"/>
                </a:solidFill>
              </a:rPr>
              <a:t>The County’s CDBG goal is to develop viable communities by ensuring a range of affordable housing choices, supporting necessary services, strengthening the local economy, and mobilizing community resources to enhance collaboration and community partnerships. 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>
                <a:solidFill>
                  <a:schemeClr val="accent1"/>
                </a:solidFill>
              </a:rPr>
              <a:t>Additionally, the County’s CDBG program aims to provide effective planning and program administration.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AFFB061-B289-E715-FC3F-97F55ED1A0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8352906"/>
              </p:ext>
            </p:extLst>
          </p:nvPr>
        </p:nvGraphicFramePr>
        <p:xfrm>
          <a:off x="-456224" y="2100058"/>
          <a:ext cx="5388708" cy="3878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262DD8D-C7E1-F5E2-ECBD-9D8AC3D1CC96}"/>
              </a:ext>
            </a:extLst>
          </p:cNvPr>
          <p:cNvSpPr txBox="1"/>
          <p:nvPr/>
        </p:nvSpPr>
        <p:spPr>
          <a:xfrm>
            <a:off x="689361" y="2975817"/>
            <a:ext cx="1392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D5D"/>
                </a:solidFill>
              </a:rPr>
              <a:t>Provide Decent Affordable Housing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89DF8C-9C17-0BAE-2B19-5FD7997879F6}"/>
              </a:ext>
            </a:extLst>
          </p:cNvPr>
          <p:cNvSpPr txBox="1"/>
          <p:nvPr/>
        </p:nvSpPr>
        <p:spPr>
          <a:xfrm>
            <a:off x="2114942" y="3114316"/>
            <a:ext cx="1699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2D5D"/>
                </a:solidFill>
              </a:rPr>
              <a:t>Expand Economic Opportunities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D2DA26-1380-707A-401A-3C9E2B4A12A7}"/>
              </a:ext>
            </a:extLst>
          </p:cNvPr>
          <p:cNvSpPr txBox="1"/>
          <p:nvPr/>
        </p:nvSpPr>
        <p:spPr>
          <a:xfrm>
            <a:off x="1385843" y="4285034"/>
            <a:ext cx="1553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002D5D"/>
                </a:solidFill>
              </a:rPr>
              <a:t>Establish </a:t>
            </a:r>
          </a:p>
          <a:p>
            <a:pPr algn="ctr"/>
            <a:r>
              <a:rPr lang="en-US" sz="1600">
                <a:solidFill>
                  <a:srgbClr val="002D5D"/>
                </a:solidFill>
              </a:rPr>
              <a:t>&amp; Maintain Sustainable Living Environments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DB6804-7928-C687-5316-259D25DB65BF}"/>
              </a:ext>
            </a:extLst>
          </p:cNvPr>
          <p:cNvSpPr txBox="1"/>
          <p:nvPr/>
        </p:nvSpPr>
        <p:spPr>
          <a:xfrm>
            <a:off x="1167212" y="1908436"/>
            <a:ext cx="199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002D5D"/>
                </a:solidFill>
              </a:rPr>
              <a:t>General Goals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149821-1F61-6FDB-CFAC-AFB81F6CA119}"/>
              </a:ext>
            </a:extLst>
          </p:cNvPr>
          <p:cNvSpPr txBox="1"/>
          <p:nvPr/>
        </p:nvSpPr>
        <p:spPr>
          <a:xfrm>
            <a:off x="5899877" y="1831380"/>
            <a:ext cx="397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002D5D"/>
                </a:solidFill>
              </a:rPr>
              <a:t>Community Development Needs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988876A5-EF5C-02B8-2229-B8A1B37F2E4A}"/>
              </a:ext>
            </a:extLst>
          </p:cNvPr>
          <p:cNvSpPr/>
          <p:nvPr/>
        </p:nvSpPr>
        <p:spPr>
          <a:xfrm>
            <a:off x="5765474" y="2983237"/>
            <a:ext cx="1561032" cy="1310289"/>
          </a:xfrm>
          <a:prstGeom prst="hexagon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402EBA86-C358-24C8-571A-EE351F4E889F}"/>
              </a:ext>
            </a:extLst>
          </p:cNvPr>
          <p:cNvSpPr/>
          <p:nvPr/>
        </p:nvSpPr>
        <p:spPr>
          <a:xfrm>
            <a:off x="7108462" y="2287705"/>
            <a:ext cx="1561032" cy="1310289"/>
          </a:xfrm>
          <a:prstGeom prst="hexagon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57D8D4F4-78E2-BB2D-BC19-0698A9EC0014}"/>
              </a:ext>
            </a:extLst>
          </p:cNvPr>
          <p:cNvSpPr/>
          <p:nvPr/>
        </p:nvSpPr>
        <p:spPr>
          <a:xfrm>
            <a:off x="4429076" y="2265692"/>
            <a:ext cx="1561032" cy="1310289"/>
          </a:xfrm>
          <a:prstGeom prst="hexagon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E9A97B95-45F7-BFDA-71C4-43ABD7F8FEEA}"/>
              </a:ext>
            </a:extLst>
          </p:cNvPr>
          <p:cNvSpPr/>
          <p:nvPr/>
        </p:nvSpPr>
        <p:spPr>
          <a:xfrm>
            <a:off x="8470736" y="2988902"/>
            <a:ext cx="1561032" cy="1310289"/>
          </a:xfrm>
          <a:prstGeom prst="hexagon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998D0A83-0453-93E9-31C9-9BB1E7BFA5F5}"/>
              </a:ext>
            </a:extLst>
          </p:cNvPr>
          <p:cNvSpPr/>
          <p:nvPr/>
        </p:nvSpPr>
        <p:spPr>
          <a:xfrm>
            <a:off x="9813724" y="2278439"/>
            <a:ext cx="1561032" cy="1310289"/>
          </a:xfrm>
          <a:prstGeom prst="hexagon">
            <a:avLst/>
          </a:prstGeom>
          <a:solidFill>
            <a:srgbClr val="BFD7ED"/>
          </a:solidFill>
          <a:ln>
            <a:solidFill>
              <a:srgbClr val="BFD7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77C401-522A-2CFA-E31E-14A989184FAC}"/>
              </a:ext>
            </a:extLst>
          </p:cNvPr>
          <p:cNvSpPr txBox="1"/>
          <p:nvPr/>
        </p:nvSpPr>
        <p:spPr>
          <a:xfrm>
            <a:off x="4429075" y="2625869"/>
            <a:ext cx="1561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002D5D"/>
                </a:solidFill>
              </a:rPr>
              <a:t>Public </a:t>
            </a:r>
          </a:p>
          <a:p>
            <a:pPr algn="ctr"/>
            <a:r>
              <a:rPr lang="en-US" sz="1600">
                <a:solidFill>
                  <a:srgbClr val="002D5D"/>
                </a:solidFill>
              </a:rPr>
              <a:t>Services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E79B60-9618-12DF-3B01-875A542CF105}"/>
              </a:ext>
            </a:extLst>
          </p:cNvPr>
          <p:cNvSpPr txBox="1"/>
          <p:nvPr/>
        </p:nvSpPr>
        <p:spPr>
          <a:xfrm>
            <a:off x="5753827" y="3305844"/>
            <a:ext cx="1561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002D5D"/>
                </a:solidFill>
              </a:rPr>
              <a:t>Public </a:t>
            </a:r>
          </a:p>
          <a:p>
            <a:pPr algn="ctr"/>
            <a:r>
              <a:rPr lang="en-US" sz="1600">
                <a:solidFill>
                  <a:srgbClr val="002D5D"/>
                </a:solidFill>
              </a:rPr>
              <a:t>Facilities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49C528-D755-63EA-4129-919E94E1D099}"/>
              </a:ext>
            </a:extLst>
          </p:cNvPr>
          <p:cNvSpPr txBox="1"/>
          <p:nvPr/>
        </p:nvSpPr>
        <p:spPr>
          <a:xfrm>
            <a:off x="7104881" y="2803529"/>
            <a:ext cx="1561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002D5D"/>
                </a:solidFill>
              </a:rPr>
              <a:t>Housing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0AA7E8-F1C7-C1FE-C25E-53F120CF9399}"/>
              </a:ext>
            </a:extLst>
          </p:cNvPr>
          <p:cNvSpPr txBox="1"/>
          <p:nvPr/>
        </p:nvSpPr>
        <p:spPr>
          <a:xfrm>
            <a:off x="8470735" y="3469457"/>
            <a:ext cx="1561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002D5D"/>
                </a:solidFill>
              </a:rPr>
              <a:t>Infrastructure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0B9C4C-BA8E-04CC-24A4-792F20315B12}"/>
              </a:ext>
            </a:extLst>
          </p:cNvPr>
          <p:cNvSpPr txBox="1"/>
          <p:nvPr/>
        </p:nvSpPr>
        <p:spPr>
          <a:xfrm>
            <a:off x="9810142" y="2654573"/>
            <a:ext cx="1561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002D5D"/>
                </a:solidFill>
              </a:rPr>
              <a:t>Economic</a:t>
            </a:r>
          </a:p>
          <a:p>
            <a:pPr algn="ctr"/>
            <a:r>
              <a:rPr lang="en-US" sz="1600">
                <a:solidFill>
                  <a:srgbClr val="002D5D"/>
                </a:solidFill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54606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4D2264D-8079-139C-ABE1-05F43C204352}"/>
              </a:ext>
            </a:extLst>
          </p:cNvPr>
          <p:cNvSpPr txBox="1">
            <a:spLocks/>
          </p:cNvSpPr>
          <p:nvPr/>
        </p:nvSpPr>
        <p:spPr>
          <a:xfrm>
            <a:off x="4622717" y="1645920"/>
            <a:ext cx="7319175" cy="20544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>
                <a:solidFill>
                  <a:srgbClr val="002D5D"/>
                </a:solidFill>
              </a:rPr>
              <a:t>Connecting to Shared Themes</a:t>
            </a:r>
          </a:p>
        </p:txBody>
      </p:sp>
    </p:spTree>
    <p:extLst>
      <p:ext uri="{BB962C8B-B14F-4D97-AF65-F5344CB8AC3E}">
        <p14:creationId xmlns:p14="http://schemas.microsoft.com/office/powerpoint/2010/main" val="403148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Connecting to Shared Themes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What themes drive CDBG initiatives and goals?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FE92A8-75C3-EF8C-5945-E7F9C9FEC0A4}"/>
              </a:ext>
            </a:extLst>
          </p:cNvPr>
          <p:cNvSpPr txBox="1"/>
          <p:nvPr/>
        </p:nvSpPr>
        <p:spPr>
          <a:xfrm>
            <a:off x="2082542" y="1903265"/>
            <a:ext cx="9261146" cy="1046440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</a:rPr>
              <a:t>Partnerships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The County is very excited to be entering into a partnership with you, the subrecipients.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Our collaboration is vital for the success of the program.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Remember, the County and subrecipients share joint responsibility for carrying out permitted activities in compliance with applicable Federal requirements.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4E66FC-FAAF-65EC-E250-FCE79F614EBD}"/>
              </a:ext>
            </a:extLst>
          </p:cNvPr>
          <p:cNvSpPr txBox="1"/>
          <p:nvPr/>
        </p:nvSpPr>
        <p:spPr>
          <a:xfrm>
            <a:off x="2082542" y="5227790"/>
            <a:ext cx="9261146" cy="972574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</a:rPr>
              <a:t>Effective Management Practices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Support cooperative, proactive relationships among HUD, the County and subrecipients.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Work towards continuous improvement in both regulatory compliance and timely program performance.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Maintain open and frequent communication among all participants.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Focus on preventing problems first, rather that curing them later.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19FA79-6132-DEF2-6331-58BB6696852D}"/>
              </a:ext>
            </a:extLst>
          </p:cNvPr>
          <p:cNvSpPr txBox="1"/>
          <p:nvPr/>
        </p:nvSpPr>
        <p:spPr>
          <a:xfrm>
            <a:off x="2082542" y="4169843"/>
            <a:ext cx="9261146" cy="861774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</a:rPr>
              <a:t>Documentation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The cardinal rule in using Federal funds is documentation.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The achievement of program goals and the completion of activities must be supported by adequate documentation of the facts.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43A0AB-E5FC-F31F-ECA6-46F3324144A1}"/>
              </a:ext>
            </a:extLst>
          </p:cNvPr>
          <p:cNvSpPr txBox="1"/>
          <p:nvPr/>
        </p:nvSpPr>
        <p:spPr>
          <a:xfrm>
            <a:off x="2082542" y="3111896"/>
            <a:ext cx="9261146" cy="861774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accent1"/>
                </a:solidFill>
              </a:rPr>
              <a:t>Regulatory Compliance &amp; Performance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Performance measurement is an effective management technique that enables grantees to analyze the benefits of their investments.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accent1"/>
                </a:solidFill>
              </a:rPr>
              <a:t>We will discuss appropriate ways to measure your performance for CDBG reporting later in the session.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A7EC42-F58E-EA78-783B-48ADD36245F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alphaModFix amt="50000"/>
          </a:blip>
          <a:stretch>
            <a:fillRect/>
          </a:stretch>
        </p:blipFill>
        <p:spPr>
          <a:xfrm>
            <a:off x="799648" y="4033020"/>
            <a:ext cx="1163423" cy="1135419"/>
          </a:xfrm>
          <a:prstGeom prst="rect">
            <a:avLst/>
          </a:prstGeom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CE1884-B853-39F7-1B1B-7D275D02513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</a:blip>
          <a:stretch>
            <a:fillRect/>
          </a:stretch>
        </p:blipFill>
        <p:spPr>
          <a:xfrm>
            <a:off x="823145" y="1858775"/>
            <a:ext cx="1139926" cy="11354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2951DC8-5248-B0B5-C28F-283FF6B05C0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</a:blip>
          <a:stretch>
            <a:fillRect/>
          </a:stretch>
        </p:blipFill>
        <p:spPr>
          <a:xfrm>
            <a:off x="856938" y="2917592"/>
            <a:ext cx="1112892" cy="1157948"/>
          </a:xfrm>
          <a:prstGeom prst="rect">
            <a:avLst/>
          </a:prstGeom>
          <a:noFill/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16618BD-E666-067C-C1D7-9BD864874C58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</a:blip>
          <a:stretch>
            <a:fillRect/>
          </a:stretch>
        </p:blipFill>
        <p:spPr>
          <a:xfrm>
            <a:off x="897489" y="5162137"/>
            <a:ext cx="1072341" cy="110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4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C33E7C40-FFC0-4FB4-C319-97B49849C838}"/>
              </a:ext>
            </a:extLst>
          </p:cNvPr>
          <p:cNvSpPr txBox="1"/>
          <p:nvPr/>
        </p:nvSpPr>
        <p:spPr>
          <a:xfrm>
            <a:off x="318755" y="1827803"/>
            <a:ext cx="9261146" cy="2185214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Share-Out</a:t>
            </a:r>
          </a:p>
          <a:p>
            <a:endParaRPr lang="en-US" b="1">
              <a:solidFill>
                <a:schemeClr val="accent1"/>
              </a:solidFill>
            </a:endParaRPr>
          </a:p>
          <a:p>
            <a:r>
              <a:rPr lang="en-US" sz="2000" b="1">
                <a:solidFill>
                  <a:srgbClr val="BFD7ED"/>
                </a:solidFill>
              </a:rPr>
              <a:t>   3 </a:t>
            </a:r>
            <a:r>
              <a:rPr lang="en-US" sz="2000" b="1">
                <a:solidFill>
                  <a:srgbClr val="BFD7ED"/>
                </a:solidFill>
                <a:sym typeface="Wingdings" panose="05000000000000000000" pitchFamily="2" charset="2"/>
              </a:rPr>
              <a:t>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>
              <a:solidFill>
                <a:srgbClr val="BFD7ED"/>
              </a:solidFill>
              <a:sym typeface="Wingdings" panose="05000000000000000000" pitchFamily="2" charset="2"/>
            </a:endParaRPr>
          </a:p>
          <a:p>
            <a:r>
              <a:rPr lang="en-US" sz="2000" b="1">
                <a:solidFill>
                  <a:srgbClr val="BFD7ED"/>
                </a:solidFill>
                <a:sym typeface="Wingdings" panose="05000000000000000000" pitchFamily="2" charset="2"/>
              </a:rPr>
              <a:t>   2 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>
              <a:solidFill>
                <a:srgbClr val="BFD7ED"/>
              </a:solidFill>
              <a:sym typeface="Wingdings" panose="05000000000000000000" pitchFamily="2" charset="2"/>
            </a:endParaRPr>
          </a:p>
          <a:p>
            <a:r>
              <a:rPr lang="en-US" sz="2000" b="1">
                <a:solidFill>
                  <a:srgbClr val="BFD7ED"/>
                </a:solidFill>
                <a:sym typeface="Wingdings" panose="05000000000000000000" pitchFamily="2" charset="2"/>
              </a:rPr>
              <a:t>   1 </a:t>
            </a:r>
            <a:endParaRPr lang="en-US" sz="1600">
              <a:solidFill>
                <a:srgbClr val="BFD7ED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C836F5-5BF7-1EB3-FC4B-653A6824E199}"/>
              </a:ext>
            </a:extLst>
          </p:cNvPr>
          <p:cNvSpPr txBox="1"/>
          <p:nvPr/>
        </p:nvSpPr>
        <p:spPr>
          <a:xfrm>
            <a:off x="6201780" y="4103460"/>
            <a:ext cx="1731949" cy="203132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1"/>
                </a:solidFill>
              </a:rPr>
              <a:t>Documentation</a:t>
            </a: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4F4430-362E-434C-BF29-3BD8A7FF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61734" cy="1450757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002D5D"/>
                </a:solidFill>
              </a:rPr>
              <a:t>Connecting to Shared Themes</a:t>
            </a:r>
            <a:br>
              <a:rPr lang="en-US" b="1">
                <a:solidFill>
                  <a:srgbClr val="002D5D"/>
                </a:solidFill>
              </a:rPr>
            </a:br>
            <a:r>
              <a:rPr lang="en-US" sz="3200" i="1">
                <a:solidFill>
                  <a:srgbClr val="60A3D9"/>
                </a:solidFill>
              </a:rPr>
              <a:t>Which theme best exemplifies your organization’s practices?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4E66FC-FAAF-65EC-E250-FCE79F614EBD}"/>
              </a:ext>
            </a:extLst>
          </p:cNvPr>
          <p:cNvSpPr txBox="1"/>
          <p:nvPr/>
        </p:nvSpPr>
        <p:spPr>
          <a:xfrm>
            <a:off x="8177757" y="4103460"/>
            <a:ext cx="1731949" cy="203132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1"/>
                </a:solidFill>
              </a:rPr>
              <a:t>Effective Management Practices</a:t>
            </a: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A7EC42-F58E-EA78-783B-48ADD36245F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alphaModFix amt="50000"/>
          </a:blip>
          <a:stretch>
            <a:fillRect/>
          </a:stretch>
        </p:blipFill>
        <p:spPr>
          <a:xfrm>
            <a:off x="6486042" y="4811299"/>
            <a:ext cx="1163423" cy="1135419"/>
          </a:xfrm>
          <a:prstGeom prst="rect">
            <a:avLst/>
          </a:prstGeom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16618BD-E666-067C-C1D7-9BD864874C5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</a:blip>
          <a:stretch>
            <a:fillRect/>
          </a:stretch>
        </p:blipFill>
        <p:spPr>
          <a:xfrm>
            <a:off x="8507560" y="4889073"/>
            <a:ext cx="1072341" cy="11038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9F9C946-9B94-9AF4-0054-C874E2D03A36}"/>
              </a:ext>
            </a:extLst>
          </p:cNvPr>
          <p:cNvSpPr txBox="1"/>
          <p:nvPr/>
        </p:nvSpPr>
        <p:spPr>
          <a:xfrm>
            <a:off x="4225803" y="4094299"/>
            <a:ext cx="1731949" cy="203132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1"/>
                </a:solidFill>
              </a:rPr>
              <a:t>Regulatory Compliance </a:t>
            </a:r>
          </a:p>
          <a:p>
            <a:pPr algn="ctr"/>
            <a:r>
              <a:rPr lang="en-US" sz="1400" b="1">
                <a:solidFill>
                  <a:schemeClr val="accent1"/>
                </a:solidFill>
              </a:rPr>
              <a:t>&amp; Performance</a:t>
            </a: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DA787E-A637-6390-3A53-6D99345F124C}"/>
              </a:ext>
            </a:extLst>
          </p:cNvPr>
          <p:cNvSpPr txBox="1"/>
          <p:nvPr/>
        </p:nvSpPr>
        <p:spPr>
          <a:xfrm>
            <a:off x="2249827" y="4103460"/>
            <a:ext cx="1731948" cy="2031325"/>
          </a:xfrm>
          <a:prstGeom prst="rect">
            <a:avLst/>
          </a:prstGeom>
          <a:noFill/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1"/>
                </a:solidFill>
              </a:rPr>
              <a:t>Partnerships</a:t>
            </a: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  <a:p>
            <a:pPr algn="ctr"/>
            <a:endParaRPr lang="en-US" sz="1400" b="1">
              <a:solidFill>
                <a:schemeClr val="accent1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672756B-9A9A-0BA8-B4EA-11888B6A022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</a:blip>
          <a:stretch>
            <a:fillRect/>
          </a:stretch>
        </p:blipFill>
        <p:spPr>
          <a:xfrm>
            <a:off x="2545838" y="4835005"/>
            <a:ext cx="1139926" cy="11354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279E6E3-E5DB-578B-A6F4-F2EDA162C3F6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</a:blip>
          <a:stretch>
            <a:fillRect/>
          </a:stretch>
        </p:blipFill>
        <p:spPr>
          <a:xfrm>
            <a:off x="4535331" y="4835005"/>
            <a:ext cx="1112892" cy="1157948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A33194-C951-8367-B1DE-536B12C5623A}"/>
              </a:ext>
            </a:extLst>
          </p:cNvPr>
          <p:cNvSpPr txBox="1"/>
          <p:nvPr/>
        </p:nvSpPr>
        <p:spPr>
          <a:xfrm>
            <a:off x="1195312" y="2297570"/>
            <a:ext cx="80941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sym typeface="Wingdings" panose="05000000000000000000" pitchFamily="2" charset="2"/>
              </a:rPr>
              <a:t>On three sticky notes, write down </a:t>
            </a:r>
            <a:r>
              <a:rPr lang="en-US" sz="2000" b="1">
                <a:solidFill>
                  <a:srgbClr val="60A3D9"/>
                </a:solidFill>
                <a:sym typeface="Wingdings" panose="05000000000000000000" pitchFamily="2" charset="2"/>
              </a:rPr>
              <a:t>3</a:t>
            </a:r>
            <a:r>
              <a:rPr lang="en-US" sz="1400" b="1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sz="1400" b="1">
                <a:solidFill>
                  <a:srgbClr val="60A3D9"/>
                </a:solidFill>
                <a:sym typeface="Wingdings" panose="05000000000000000000" pitchFamily="2" charset="2"/>
              </a:rPr>
              <a:t>systems or procedures</a:t>
            </a:r>
            <a:r>
              <a:rPr lang="en-US" sz="1400">
                <a:solidFill>
                  <a:schemeClr val="accent1"/>
                </a:solidFill>
                <a:sym typeface="Wingdings" panose="05000000000000000000" pitchFamily="2" charset="2"/>
              </a:rPr>
              <a:t> you currently utilize that support your organization’s pursuit of </a:t>
            </a:r>
            <a:r>
              <a:rPr lang="en-US" sz="1400" b="1">
                <a:solidFill>
                  <a:schemeClr val="accent1"/>
                </a:solidFill>
                <a:sym typeface="Wingdings" panose="05000000000000000000" pitchFamily="2" charset="2"/>
              </a:rPr>
              <a:t>one or more</a:t>
            </a:r>
            <a:r>
              <a:rPr lang="en-US" sz="1400">
                <a:solidFill>
                  <a:schemeClr val="accent1"/>
                </a:solidFill>
                <a:sym typeface="Wingdings" panose="05000000000000000000" pitchFamily="2" charset="2"/>
              </a:rPr>
              <a:t> of these themes.</a:t>
            </a:r>
            <a:endParaRPr lang="en-US" sz="1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2A10D9-E272-F64D-0BE9-4C2DF4B66373}"/>
              </a:ext>
            </a:extLst>
          </p:cNvPr>
          <p:cNvSpPr txBox="1"/>
          <p:nvPr/>
        </p:nvSpPr>
        <p:spPr>
          <a:xfrm>
            <a:off x="1195311" y="2926583"/>
            <a:ext cx="80941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sym typeface="Wingdings" panose="05000000000000000000" pitchFamily="2" charset="2"/>
              </a:rPr>
              <a:t>Add your sticky notes to the </a:t>
            </a:r>
            <a:r>
              <a:rPr lang="en-US" sz="1400" b="1">
                <a:solidFill>
                  <a:schemeClr val="accent1"/>
                </a:solidFill>
                <a:sym typeface="Wingdings" panose="05000000000000000000" pitchFamily="2" charset="2"/>
              </a:rPr>
              <a:t>corresponding posters</a:t>
            </a:r>
            <a:r>
              <a:rPr lang="en-US" sz="1400">
                <a:solidFill>
                  <a:schemeClr val="accent1"/>
                </a:solidFill>
                <a:sym typeface="Wingdings" panose="05000000000000000000" pitchFamily="2" charset="2"/>
              </a:rPr>
              <a:t>.  Gallery walk to </a:t>
            </a:r>
            <a:r>
              <a:rPr lang="en-US" sz="2000" b="1">
                <a:solidFill>
                  <a:srgbClr val="60A3D9"/>
                </a:solidFill>
                <a:sym typeface="Wingdings" panose="05000000000000000000" pitchFamily="2" charset="2"/>
              </a:rPr>
              <a:t>2</a:t>
            </a:r>
            <a:r>
              <a:rPr lang="en-US" sz="1400" b="1">
                <a:solidFill>
                  <a:srgbClr val="60A3D9"/>
                </a:solidFill>
                <a:sym typeface="Wingdings" panose="05000000000000000000" pitchFamily="2" charset="2"/>
              </a:rPr>
              <a:t> posters </a:t>
            </a:r>
            <a:r>
              <a:rPr lang="en-US" sz="1400">
                <a:solidFill>
                  <a:schemeClr val="accent1"/>
                </a:solidFill>
                <a:sym typeface="Wingdings" panose="05000000000000000000" pitchFamily="2" charset="2"/>
              </a:rPr>
              <a:t>to discover and discuss ideas from others.  </a:t>
            </a:r>
            <a:endParaRPr 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C6B92-25BA-4B6D-4398-6C0AD8C14B3F}"/>
              </a:ext>
            </a:extLst>
          </p:cNvPr>
          <p:cNvSpPr txBox="1"/>
          <p:nvPr/>
        </p:nvSpPr>
        <p:spPr>
          <a:xfrm>
            <a:off x="1195312" y="3542136"/>
            <a:ext cx="8094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1"/>
                </a:solidFill>
                <a:sym typeface="Wingdings" panose="05000000000000000000" pitchFamily="2" charset="2"/>
              </a:rPr>
              <a:t>Come back together to share</a:t>
            </a:r>
            <a:r>
              <a:rPr lang="en-US" sz="1400" b="1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en-US" sz="2000" b="1">
                <a:solidFill>
                  <a:srgbClr val="60A3D9"/>
                </a:solidFill>
                <a:sym typeface="Wingdings" panose="05000000000000000000" pitchFamily="2" charset="2"/>
              </a:rPr>
              <a:t>1</a:t>
            </a:r>
            <a:r>
              <a:rPr lang="en-US" sz="1400" b="1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en-US" sz="1400" b="1">
                <a:solidFill>
                  <a:srgbClr val="60A3D9"/>
                </a:solidFill>
                <a:sym typeface="Wingdings" panose="05000000000000000000" pitchFamily="2" charset="2"/>
              </a:rPr>
              <a:t>innovative</a:t>
            </a:r>
            <a:r>
              <a:rPr lang="en-US" sz="1400" b="1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en-US" sz="1400" b="1">
                <a:solidFill>
                  <a:srgbClr val="60A3D9"/>
                </a:solidFill>
                <a:sym typeface="Wingdings" panose="05000000000000000000" pitchFamily="2" charset="2"/>
              </a:rPr>
              <a:t>idea</a:t>
            </a:r>
            <a:r>
              <a:rPr lang="en-US" sz="1400" b="1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en-US" sz="1400">
                <a:solidFill>
                  <a:schemeClr val="accent1"/>
                </a:solidFill>
                <a:sym typeface="Wingdings" panose="05000000000000000000" pitchFamily="2" charset="2"/>
              </a:rPr>
              <a:t>you heard, for the good of the larger group.</a:t>
            </a:r>
            <a:endParaRPr lang="en-US" sz="14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01AD53-DF96-E820-7CDD-12B599521858}"/>
              </a:ext>
            </a:extLst>
          </p:cNvPr>
          <p:cNvSpPr txBox="1"/>
          <p:nvPr/>
        </p:nvSpPr>
        <p:spPr>
          <a:xfrm>
            <a:off x="9670848" y="1827803"/>
            <a:ext cx="2202397" cy="2185214"/>
          </a:xfrm>
          <a:prstGeom prst="rect">
            <a:avLst/>
          </a:prstGeom>
          <a:solidFill>
            <a:srgbClr val="FFFFCC"/>
          </a:solidFill>
          <a:ln>
            <a:solidFill>
              <a:srgbClr val="BFD7ED"/>
            </a:solidFill>
          </a:ln>
        </p:spPr>
        <p:txBody>
          <a:bodyPr wrap="square" rtlCol="0">
            <a:spAutoFit/>
          </a:bodyPr>
          <a:lstStyle/>
          <a:p>
            <a:endParaRPr lang="en-US" b="1">
              <a:solidFill>
                <a:schemeClr val="accent1"/>
              </a:solidFill>
            </a:endParaRPr>
          </a:p>
          <a:p>
            <a:pPr algn="ctr"/>
            <a:endParaRPr lang="en-US" sz="2000" i="1">
              <a:solidFill>
                <a:srgbClr val="60A3D9"/>
              </a:solidFill>
            </a:endParaRPr>
          </a:p>
          <a:p>
            <a:pPr algn="ctr"/>
            <a:r>
              <a:rPr lang="en-US" sz="2000" i="1">
                <a:solidFill>
                  <a:srgbClr val="60A3D9"/>
                </a:solidFill>
              </a:rPr>
              <a:t>If you are joining virtually, please add your ideas to the chat!</a:t>
            </a:r>
          </a:p>
          <a:p>
            <a:endParaRPr lang="en-US" b="1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DA50EC-6E5F-0EE0-0EAD-81504C017D09}"/>
              </a:ext>
            </a:extLst>
          </p:cNvPr>
          <p:cNvCxnSpPr>
            <a:cxnSpLocks/>
          </p:cNvCxnSpPr>
          <p:nvPr/>
        </p:nvCxnSpPr>
        <p:spPr>
          <a:xfrm flipH="1">
            <a:off x="9991210" y="2219218"/>
            <a:ext cx="1561672" cy="0"/>
          </a:xfrm>
          <a:prstGeom prst="straightConnector1">
            <a:avLst/>
          </a:prstGeom>
          <a:ln w="57150">
            <a:solidFill>
              <a:srgbClr val="60A3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31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4D2264D-8079-139C-ABE1-05F43C204352}"/>
              </a:ext>
            </a:extLst>
          </p:cNvPr>
          <p:cNvSpPr txBox="1">
            <a:spLocks/>
          </p:cNvSpPr>
          <p:nvPr/>
        </p:nvSpPr>
        <p:spPr>
          <a:xfrm>
            <a:off x="4622717" y="1645920"/>
            <a:ext cx="7319175" cy="20544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kern="1200" spc="-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>
                <a:solidFill>
                  <a:srgbClr val="002D5D"/>
                </a:solidFill>
              </a:rPr>
              <a:t>CDBG Timeline – a “How-To” Guide</a:t>
            </a:r>
          </a:p>
        </p:txBody>
      </p:sp>
    </p:spTree>
    <p:extLst>
      <p:ext uri="{BB962C8B-B14F-4D97-AF65-F5344CB8AC3E}">
        <p14:creationId xmlns:p14="http://schemas.microsoft.com/office/powerpoint/2010/main" val="36574263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9">
      <a:dk1>
        <a:srgbClr val="000000"/>
      </a:dk1>
      <a:lt1>
        <a:srgbClr val="FFFFFF"/>
      </a:lt1>
      <a:dk2>
        <a:srgbClr val="46464A"/>
      </a:dk2>
      <a:lt2>
        <a:srgbClr val="FFFFFF"/>
      </a:lt2>
      <a:accent1>
        <a:srgbClr val="6F6F74"/>
      </a:accent1>
      <a:accent2>
        <a:srgbClr val="A7B789"/>
      </a:accent2>
      <a:accent3>
        <a:srgbClr val="BEAE98"/>
      </a:accent3>
      <a:accent4>
        <a:srgbClr val="002D5D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B2FAEC55ECFD48AAE3A30BC52E3B9D" ma:contentTypeVersion="14" ma:contentTypeDescription="Create a new document." ma:contentTypeScope="" ma:versionID="40977e8b427d63a580f4c39cfadd0d20">
  <xsd:schema xmlns:xsd="http://www.w3.org/2001/XMLSchema" xmlns:xs="http://www.w3.org/2001/XMLSchema" xmlns:p="http://schemas.microsoft.com/office/2006/metadata/properties" xmlns:ns2="9fafabb1-54b9-484d-9db2-6a8ccaa7f538" xmlns:ns3="5ee50d28-e5ff-4c7d-b934-73887b981ecd" targetNamespace="http://schemas.microsoft.com/office/2006/metadata/properties" ma:root="true" ma:fieldsID="85f8765fa9e216c8237626ee3da55ad7" ns2:_="" ns3:_="">
    <xsd:import namespace="9fafabb1-54b9-484d-9db2-6a8ccaa7f538"/>
    <xsd:import namespace="5ee50d28-e5ff-4c7d-b934-73887b981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fabb1-54b9-484d-9db2-6a8ccaa7f5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8cfe51f-b26a-4d8e-9a63-6375ff3b21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e50d28-e5ff-4c7d-b934-73887b981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e940fb7-fcce-4ec7-963f-a479cc9d5b47}" ma:internalName="TaxCatchAll" ma:showField="CatchAllData" ma:web="5ee50d28-e5ff-4c7d-b934-73887b981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e50d28-e5ff-4c7d-b934-73887b981ecd" xsi:nil="true"/>
    <lcf76f155ced4ddcb4097134ff3c332f xmlns="9fafabb1-54b9-484d-9db2-6a8ccaa7f53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31DEB0-7E14-4D0F-899B-A7C51DC97D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FBAB4B-F10F-4AF3-A86C-B4BC062EEA25}">
  <ds:schemaRefs>
    <ds:schemaRef ds:uri="5ee50d28-e5ff-4c7d-b934-73887b981ecd"/>
    <ds:schemaRef ds:uri="9fafabb1-54b9-484d-9db2-6a8ccaa7f53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5765F4D-F137-4FB5-9602-CBA401D9DA0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fafabb1-54b9-484d-9db2-6a8ccaa7f538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5ee50d28-e5ff-4c7d-b934-73887b981ec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3271</Words>
  <Application>Microsoft Office PowerPoint</Application>
  <PresentationFormat>Widescreen</PresentationFormat>
  <Paragraphs>645</Paragraphs>
  <Slides>29</Slides>
  <Notes>29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Arial,Sans-Serif</vt:lpstr>
      <vt:lpstr>Calibri</vt:lpstr>
      <vt:lpstr>Open Sans</vt:lpstr>
      <vt:lpstr>Open Sans</vt:lpstr>
      <vt:lpstr>Wingdings</vt:lpstr>
      <vt:lpstr>Retrospect</vt:lpstr>
      <vt:lpstr>Community Development  Block Grant Program</vt:lpstr>
      <vt:lpstr>Agenda</vt:lpstr>
      <vt:lpstr>PowerPoint Presentation</vt:lpstr>
      <vt:lpstr>CDBG Program Overview What is the history of the program?</vt:lpstr>
      <vt:lpstr>CDBG Program Overview How do CDBG goals fulfill community needs?</vt:lpstr>
      <vt:lpstr>PowerPoint Presentation</vt:lpstr>
      <vt:lpstr>Connecting to Shared Themes What themes drive CDBG initiatives and goals?</vt:lpstr>
      <vt:lpstr>Connecting to Shared Themes Which theme best exemplifies your organization’s practices?</vt:lpstr>
      <vt:lpstr>PowerPoint Presentation</vt:lpstr>
      <vt:lpstr>CDBG Timeline – a “How-To” Guide What is the big picture overview of my project?</vt:lpstr>
      <vt:lpstr>CDBG Timeline – a “How-To” Guide What is the big picture overview of my project?</vt:lpstr>
      <vt:lpstr>CDBG Timeline – a “How-To” Guide What is the big picture overview of my project?</vt:lpstr>
      <vt:lpstr>CDBG Timeline – a “How-To” Guide What is the big picture overview of my project?</vt:lpstr>
      <vt:lpstr>CDBG Timeline – a “How-To” Guide What is the big picture overview of my project?</vt:lpstr>
      <vt:lpstr>CDBG Timeline – a “How-To” Guide What is the big picture overview of my project?</vt:lpstr>
      <vt:lpstr>CDBG Timeline – a “How-To” Guide What is the big picture overview of my project?</vt:lpstr>
      <vt:lpstr>CDBG Timeline – a “How-To” Guide How do I maintain timely reporting for my project?</vt:lpstr>
      <vt:lpstr>CDBG Timeline – a “How-To” Guide How do I maintain timely reporting for my project?</vt:lpstr>
      <vt:lpstr>CDBG Timeline – a “How-To” Guide How do I maintain timely reporting for my project?</vt:lpstr>
      <vt:lpstr>CDBG Timeline – a “How-To” Guide How do I maintain timely reporting for my project?</vt:lpstr>
      <vt:lpstr>CDBG Timeline – a “How-To” Guide How do I maintain timely reporting for my project?</vt:lpstr>
      <vt:lpstr>Making Davis-Bacon Work Specific Requirements for Construction Projects</vt:lpstr>
      <vt:lpstr>Making Davis-Bacon Work Specific Requirements for Construction Projects</vt:lpstr>
      <vt:lpstr>Making Davis-Bacon Work Specific Requirements for Construction Projects</vt:lpstr>
      <vt:lpstr>Making Davis-Bacon Work Specific Requirements for Construction Projects</vt:lpstr>
      <vt:lpstr>PowerPoint Presentation</vt:lpstr>
      <vt:lpstr>PowerPoint Presentation</vt:lpstr>
      <vt:lpstr>Closing &amp; Next Steps CDBG – Making an Impact</vt:lpstr>
      <vt:lpstr>Community Development  Block Grant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Pikes Peak  Enterprise Zone</dc:title>
  <dc:creator>Sara Lobato</dc:creator>
  <cp:lastModifiedBy>Natasha North</cp:lastModifiedBy>
  <cp:revision>6</cp:revision>
  <cp:lastPrinted>2022-08-01T16:20:21Z</cp:lastPrinted>
  <dcterms:created xsi:type="dcterms:W3CDTF">2021-01-28T16:36:56Z</dcterms:created>
  <dcterms:modified xsi:type="dcterms:W3CDTF">2022-08-22T17:06:28Z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0x01010028B2FAEC55ECFD48AAE3A30BC52E3B9D</vt:lpwstr>
  </property>
  <property fmtid="{D5CDD505-2E9C-101B-9397-08002B2CF9AE}" pid="3" name="MediaServiceImageTags">
    <vt:lpwstr/>
  </property>
</Properties>
</file>